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0" r:id="rId8"/>
    <p:sldId id="2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4892E-8337-4422-9458-3397AE22B7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BBDE0A7-1568-4E6D-9B7B-39EBC9B9A241}">
      <dgm:prSet/>
      <dgm:spPr/>
      <dgm:t>
        <a:bodyPr/>
        <a:lstStyle/>
        <a:p>
          <a:r>
            <a:rPr lang="fr-FR"/>
            <a:t>Elle s'occupe d'aider les enfants qui rencontrent des difficultés dans leur famille ou leur environnement.</a:t>
          </a:r>
          <a:endParaRPr lang="en-US"/>
        </a:p>
      </dgm:t>
    </dgm:pt>
    <dgm:pt modelId="{F5C7C8FA-5437-4C7E-A889-2AA389B55BDA}" type="parTrans" cxnId="{1533058D-556D-45D6-9E99-D18CDEE17EC3}">
      <dgm:prSet/>
      <dgm:spPr/>
      <dgm:t>
        <a:bodyPr/>
        <a:lstStyle/>
        <a:p>
          <a:endParaRPr lang="en-US"/>
        </a:p>
      </dgm:t>
    </dgm:pt>
    <dgm:pt modelId="{E2996721-999A-4D07-A351-A211FEE017CF}" type="sibTrans" cxnId="{1533058D-556D-45D6-9E99-D18CDEE17EC3}">
      <dgm:prSet/>
      <dgm:spPr/>
      <dgm:t>
        <a:bodyPr/>
        <a:lstStyle/>
        <a:p>
          <a:endParaRPr lang="en-US"/>
        </a:p>
      </dgm:t>
    </dgm:pt>
    <dgm:pt modelId="{5237CA41-451E-4CD8-B3E0-A5EFEEBB1585}">
      <dgm:prSet/>
      <dgm:spPr/>
      <dgm:t>
        <a:bodyPr/>
        <a:lstStyle/>
        <a:p>
          <a:r>
            <a:rPr lang="fr-FR"/>
            <a:t>Elle protège les enfants en danger, leur offre un soutien et les aide à trouver un endroit sûr pour vivre.</a:t>
          </a:r>
          <a:endParaRPr lang="en-US"/>
        </a:p>
      </dgm:t>
    </dgm:pt>
    <dgm:pt modelId="{1E67A7A0-73B1-4D6E-A8A8-C36D72B2E393}" type="parTrans" cxnId="{1D399B3B-BB3F-424B-B17C-E07716292DC3}">
      <dgm:prSet/>
      <dgm:spPr/>
      <dgm:t>
        <a:bodyPr/>
        <a:lstStyle/>
        <a:p>
          <a:endParaRPr lang="en-US"/>
        </a:p>
      </dgm:t>
    </dgm:pt>
    <dgm:pt modelId="{DE9B4EC2-46D1-416B-A247-F6F1B20E17E9}" type="sibTrans" cxnId="{1D399B3B-BB3F-424B-B17C-E07716292DC3}">
      <dgm:prSet/>
      <dgm:spPr/>
      <dgm:t>
        <a:bodyPr/>
        <a:lstStyle/>
        <a:p>
          <a:endParaRPr lang="en-US"/>
        </a:p>
      </dgm:t>
    </dgm:pt>
    <dgm:pt modelId="{B229CC6A-ACFF-4B34-9451-7DC4AA703338}">
      <dgm:prSet/>
      <dgm:spPr/>
      <dgm:t>
        <a:bodyPr/>
        <a:lstStyle/>
        <a:p>
          <a:r>
            <a:rPr lang="fr-FR"/>
            <a:t>Pour des enfants de 0 à 21 ans</a:t>
          </a:r>
          <a:endParaRPr lang="en-US"/>
        </a:p>
      </dgm:t>
    </dgm:pt>
    <dgm:pt modelId="{61BDB882-35F5-44FC-A550-D9B6D23E763D}" type="parTrans" cxnId="{DB8FC721-12F4-403D-B282-3DC991DB27DB}">
      <dgm:prSet/>
      <dgm:spPr/>
      <dgm:t>
        <a:bodyPr/>
        <a:lstStyle/>
        <a:p>
          <a:endParaRPr lang="en-US"/>
        </a:p>
      </dgm:t>
    </dgm:pt>
    <dgm:pt modelId="{AE2EB365-3110-4A91-9589-30AA55DC8966}" type="sibTrans" cxnId="{DB8FC721-12F4-403D-B282-3DC991DB27DB}">
      <dgm:prSet/>
      <dgm:spPr/>
      <dgm:t>
        <a:bodyPr/>
        <a:lstStyle/>
        <a:p>
          <a:endParaRPr lang="en-US"/>
        </a:p>
      </dgm:t>
    </dgm:pt>
    <dgm:pt modelId="{6738F05D-EBA2-4BB6-ADFB-A69EC7FB1888}" type="pres">
      <dgm:prSet presAssocID="{50C4892E-8337-4422-9458-3397AE22B7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2242D0-7866-4D72-88FD-FD16DF878F67}" type="pres">
      <dgm:prSet presAssocID="{CBBDE0A7-1568-4E6D-9B7B-39EBC9B9A241}" presName="hierRoot1" presStyleCnt="0"/>
      <dgm:spPr/>
    </dgm:pt>
    <dgm:pt modelId="{DC32FBAD-E5EF-4891-8429-9E20D22DA885}" type="pres">
      <dgm:prSet presAssocID="{CBBDE0A7-1568-4E6D-9B7B-39EBC9B9A241}" presName="composite" presStyleCnt="0"/>
      <dgm:spPr/>
    </dgm:pt>
    <dgm:pt modelId="{3BE6A93C-0E27-44BD-AEC7-68ED20299DE8}" type="pres">
      <dgm:prSet presAssocID="{CBBDE0A7-1568-4E6D-9B7B-39EBC9B9A241}" presName="background" presStyleLbl="node0" presStyleIdx="0" presStyleCnt="3"/>
      <dgm:spPr>
        <a:solidFill>
          <a:srgbClr val="007A8F"/>
        </a:solidFill>
      </dgm:spPr>
    </dgm:pt>
    <dgm:pt modelId="{4173B941-677D-45BC-8686-6987E8839D0F}" type="pres">
      <dgm:prSet presAssocID="{CBBDE0A7-1568-4E6D-9B7B-39EBC9B9A241}" presName="text" presStyleLbl="fgAcc0" presStyleIdx="0" presStyleCnt="3">
        <dgm:presLayoutVars>
          <dgm:chPref val="3"/>
        </dgm:presLayoutVars>
      </dgm:prSet>
      <dgm:spPr/>
    </dgm:pt>
    <dgm:pt modelId="{1695BBA0-4B92-42D6-B2D0-BD577DB7CECF}" type="pres">
      <dgm:prSet presAssocID="{CBBDE0A7-1568-4E6D-9B7B-39EBC9B9A241}" presName="hierChild2" presStyleCnt="0"/>
      <dgm:spPr/>
    </dgm:pt>
    <dgm:pt modelId="{84E23875-CB23-4E54-8A56-A0AC6AC5D225}" type="pres">
      <dgm:prSet presAssocID="{5237CA41-451E-4CD8-B3E0-A5EFEEBB1585}" presName="hierRoot1" presStyleCnt="0"/>
      <dgm:spPr/>
    </dgm:pt>
    <dgm:pt modelId="{22322F73-B3F5-4CFE-A07C-4DA1B9E8D31D}" type="pres">
      <dgm:prSet presAssocID="{5237CA41-451E-4CD8-B3E0-A5EFEEBB1585}" presName="composite" presStyleCnt="0"/>
      <dgm:spPr/>
    </dgm:pt>
    <dgm:pt modelId="{6ECA896A-D531-422A-8639-17B96E408F52}" type="pres">
      <dgm:prSet presAssocID="{5237CA41-451E-4CD8-B3E0-A5EFEEBB1585}" presName="background" presStyleLbl="node0" presStyleIdx="1" presStyleCnt="3"/>
      <dgm:spPr>
        <a:solidFill>
          <a:srgbClr val="007A8F"/>
        </a:solidFill>
      </dgm:spPr>
    </dgm:pt>
    <dgm:pt modelId="{03CDA9FF-0515-432D-B922-23024637FAC9}" type="pres">
      <dgm:prSet presAssocID="{5237CA41-451E-4CD8-B3E0-A5EFEEBB1585}" presName="text" presStyleLbl="fgAcc0" presStyleIdx="1" presStyleCnt="3">
        <dgm:presLayoutVars>
          <dgm:chPref val="3"/>
        </dgm:presLayoutVars>
      </dgm:prSet>
      <dgm:spPr/>
    </dgm:pt>
    <dgm:pt modelId="{ABDED20D-949D-4AEB-B2FB-B4D9D6E08E83}" type="pres">
      <dgm:prSet presAssocID="{5237CA41-451E-4CD8-B3E0-A5EFEEBB1585}" presName="hierChild2" presStyleCnt="0"/>
      <dgm:spPr/>
    </dgm:pt>
    <dgm:pt modelId="{447F9D4E-C059-4510-B7C3-20547EB1C355}" type="pres">
      <dgm:prSet presAssocID="{B229CC6A-ACFF-4B34-9451-7DC4AA703338}" presName="hierRoot1" presStyleCnt="0"/>
      <dgm:spPr/>
    </dgm:pt>
    <dgm:pt modelId="{FCE4487A-D3A7-4783-9BB7-6CE2A05D011E}" type="pres">
      <dgm:prSet presAssocID="{B229CC6A-ACFF-4B34-9451-7DC4AA703338}" presName="composite" presStyleCnt="0"/>
      <dgm:spPr/>
    </dgm:pt>
    <dgm:pt modelId="{38E10481-442C-4313-B1C6-B4E97C3A0243}" type="pres">
      <dgm:prSet presAssocID="{B229CC6A-ACFF-4B34-9451-7DC4AA703338}" presName="background" presStyleLbl="node0" presStyleIdx="2" presStyleCnt="3"/>
      <dgm:spPr>
        <a:solidFill>
          <a:srgbClr val="007A8F"/>
        </a:solidFill>
      </dgm:spPr>
    </dgm:pt>
    <dgm:pt modelId="{E91ADF46-B272-47BA-BFF9-C0E02751BCBA}" type="pres">
      <dgm:prSet presAssocID="{B229CC6A-ACFF-4B34-9451-7DC4AA703338}" presName="text" presStyleLbl="fgAcc0" presStyleIdx="2" presStyleCnt="3">
        <dgm:presLayoutVars>
          <dgm:chPref val="3"/>
        </dgm:presLayoutVars>
      </dgm:prSet>
      <dgm:spPr/>
    </dgm:pt>
    <dgm:pt modelId="{9D75EA44-1614-4943-A807-D3410636AD26}" type="pres">
      <dgm:prSet presAssocID="{B229CC6A-ACFF-4B34-9451-7DC4AA703338}" presName="hierChild2" presStyleCnt="0"/>
      <dgm:spPr/>
    </dgm:pt>
  </dgm:ptLst>
  <dgm:cxnLst>
    <dgm:cxn modelId="{9C75CA16-BED0-43A7-9952-8BE30ABFE154}" type="presOf" srcId="{B229CC6A-ACFF-4B34-9451-7DC4AA703338}" destId="{E91ADF46-B272-47BA-BFF9-C0E02751BCBA}" srcOrd="0" destOrd="0" presId="urn:microsoft.com/office/officeart/2005/8/layout/hierarchy1"/>
    <dgm:cxn modelId="{DB8FC721-12F4-403D-B282-3DC991DB27DB}" srcId="{50C4892E-8337-4422-9458-3397AE22B7E0}" destId="{B229CC6A-ACFF-4B34-9451-7DC4AA703338}" srcOrd="2" destOrd="0" parTransId="{61BDB882-35F5-44FC-A550-D9B6D23E763D}" sibTransId="{AE2EB365-3110-4A91-9589-30AA55DC8966}"/>
    <dgm:cxn modelId="{1D399B3B-BB3F-424B-B17C-E07716292DC3}" srcId="{50C4892E-8337-4422-9458-3397AE22B7E0}" destId="{5237CA41-451E-4CD8-B3E0-A5EFEEBB1585}" srcOrd="1" destOrd="0" parTransId="{1E67A7A0-73B1-4D6E-A8A8-C36D72B2E393}" sibTransId="{DE9B4EC2-46D1-416B-A247-F6F1B20E17E9}"/>
    <dgm:cxn modelId="{1533058D-556D-45D6-9E99-D18CDEE17EC3}" srcId="{50C4892E-8337-4422-9458-3397AE22B7E0}" destId="{CBBDE0A7-1568-4E6D-9B7B-39EBC9B9A241}" srcOrd="0" destOrd="0" parTransId="{F5C7C8FA-5437-4C7E-A889-2AA389B55BDA}" sibTransId="{E2996721-999A-4D07-A351-A211FEE017CF}"/>
    <dgm:cxn modelId="{C14B61C0-9D99-43C9-B480-76FAB7251D47}" type="presOf" srcId="{50C4892E-8337-4422-9458-3397AE22B7E0}" destId="{6738F05D-EBA2-4BB6-ADFB-A69EC7FB1888}" srcOrd="0" destOrd="0" presId="urn:microsoft.com/office/officeart/2005/8/layout/hierarchy1"/>
    <dgm:cxn modelId="{99A6E8CF-C965-4D23-8B3E-0D043746B4B0}" type="presOf" srcId="{CBBDE0A7-1568-4E6D-9B7B-39EBC9B9A241}" destId="{4173B941-677D-45BC-8686-6987E8839D0F}" srcOrd="0" destOrd="0" presId="urn:microsoft.com/office/officeart/2005/8/layout/hierarchy1"/>
    <dgm:cxn modelId="{02CE72DF-458B-43FE-8566-A68052F24BDF}" type="presOf" srcId="{5237CA41-451E-4CD8-B3E0-A5EFEEBB1585}" destId="{03CDA9FF-0515-432D-B922-23024637FAC9}" srcOrd="0" destOrd="0" presId="urn:microsoft.com/office/officeart/2005/8/layout/hierarchy1"/>
    <dgm:cxn modelId="{B86D7F80-8114-400F-AF1D-5057392023F9}" type="presParOf" srcId="{6738F05D-EBA2-4BB6-ADFB-A69EC7FB1888}" destId="{412242D0-7866-4D72-88FD-FD16DF878F67}" srcOrd="0" destOrd="0" presId="urn:microsoft.com/office/officeart/2005/8/layout/hierarchy1"/>
    <dgm:cxn modelId="{75D63404-4AF3-4893-A32A-D2CFFE55A505}" type="presParOf" srcId="{412242D0-7866-4D72-88FD-FD16DF878F67}" destId="{DC32FBAD-E5EF-4891-8429-9E20D22DA885}" srcOrd="0" destOrd="0" presId="urn:microsoft.com/office/officeart/2005/8/layout/hierarchy1"/>
    <dgm:cxn modelId="{5D28DDB4-28A5-4B75-9AEE-0138619F3010}" type="presParOf" srcId="{DC32FBAD-E5EF-4891-8429-9E20D22DA885}" destId="{3BE6A93C-0E27-44BD-AEC7-68ED20299DE8}" srcOrd="0" destOrd="0" presId="urn:microsoft.com/office/officeart/2005/8/layout/hierarchy1"/>
    <dgm:cxn modelId="{C757975F-C5BC-4299-95BF-66FC632063A1}" type="presParOf" srcId="{DC32FBAD-E5EF-4891-8429-9E20D22DA885}" destId="{4173B941-677D-45BC-8686-6987E8839D0F}" srcOrd="1" destOrd="0" presId="urn:microsoft.com/office/officeart/2005/8/layout/hierarchy1"/>
    <dgm:cxn modelId="{3553A9D5-F379-4E18-8787-A32BD2CCA1C2}" type="presParOf" srcId="{412242D0-7866-4D72-88FD-FD16DF878F67}" destId="{1695BBA0-4B92-42D6-B2D0-BD577DB7CECF}" srcOrd="1" destOrd="0" presId="urn:microsoft.com/office/officeart/2005/8/layout/hierarchy1"/>
    <dgm:cxn modelId="{44EA1B1C-90E1-4610-84C2-4CD7CE6EFDB6}" type="presParOf" srcId="{6738F05D-EBA2-4BB6-ADFB-A69EC7FB1888}" destId="{84E23875-CB23-4E54-8A56-A0AC6AC5D225}" srcOrd="1" destOrd="0" presId="urn:microsoft.com/office/officeart/2005/8/layout/hierarchy1"/>
    <dgm:cxn modelId="{1B06ABE7-70A8-4601-9357-7FE4AFE05DD4}" type="presParOf" srcId="{84E23875-CB23-4E54-8A56-A0AC6AC5D225}" destId="{22322F73-B3F5-4CFE-A07C-4DA1B9E8D31D}" srcOrd="0" destOrd="0" presId="urn:microsoft.com/office/officeart/2005/8/layout/hierarchy1"/>
    <dgm:cxn modelId="{FE08379B-39D6-4243-B786-B3F43BD70F0C}" type="presParOf" srcId="{22322F73-B3F5-4CFE-A07C-4DA1B9E8D31D}" destId="{6ECA896A-D531-422A-8639-17B96E408F52}" srcOrd="0" destOrd="0" presId="urn:microsoft.com/office/officeart/2005/8/layout/hierarchy1"/>
    <dgm:cxn modelId="{9071538A-7A10-47F5-AA1F-7CF96F9A977E}" type="presParOf" srcId="{22322F73-B3F5-4CFE-A07C-4DA1B9E8D31D}" destId="{03CDA9FF-0515-432D-B922-23024637FAC9}" srcOrd="1" destOrd="0" presId="urn:microsoft.com/office/officeart/2005/8/layout/hierarchy1"/>
    <dgm:cxn modelId="{8D25FC10-151D-478C-BB12-D30298AC8289}" type="presParOf" srcId="{84E23875-CB23-4E54-8A56-A0AC6AC5D225}" destId="{ABDED20D-949D-4AEB-B2FB-B4D9D6E08E83}" srcOrd="1" destOrd="0" presId="urn:microsoft.com/office/officeart/2005/8/layout/hierarchy1"/>
    <dgm:cxn modelId="{8273C297-23B7-45F9-BD89-2DFEDA52E439}" type="presParOf" srcId="{6738F05D-EBA2-4BB6-ADFB-A69EC7FB1888}" destId="{447F9D4E-C059-4510-B7C3-20547EB1C355}" srcOrd="2" destOrd="0" presId="urn:microsoft.com/office/officeart/2005/8/layout/hierarchy1"/>
    <dgm:cxn modelId="{54B95DEF-F7AF-41CF-BF32-D89FBBB2C368}" type="presParOf" srcId="{447F9D4E-C059-4510-B7C3-20547EB1C355}" destId="{FCE4487A-D3A7-4783-9BB7-6CE2A05D011E}" srcOrd="0" destOrd="0" presId="urn:microsoft.com/office/officeart/2005/8/layout/hierarchy1"/>
    <dgm:cxn modelId="{60E3EFCC-1C74-4DEF-A16A-F6B6F25462C5}" type="presParOf" srcId="{FCE4487A-D3A7-4783-9BB7-6CE2A05D011E}" destId="{38E10481-442C-4313-B1C6-B4E97C3A0243}" srcOrd="0" destOrd="0" presId="urn:microsoft.com/office/officeart/2005/8/layout/hierarchy1"/>
    <dgm:cxn modelId="{BF5C332A-C091-40AD-9146-19C0AC061290}" type="presParOf" srcId="{FCE4487A-D3A7-4783-9BB7-6CE2A05D011E}" destId="{E91ADF46-B272-47BA-BFF9-C0E02751BCBA}" srcOrd="1" destOrd="0" presId="urn:microsoft.com/office/officeart/2005/8/layout/hierarchy1"/>
    <dgm:cxn modelId="{5D9D8B29-440F-414F-A562-017EBD1D2CE2}" type="presParOf" srcId="{447F9D4E-C059-4510-B7C3-20547EB1C355}" destId="{9D75EA44-1614-4943-A807-D3410636AD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2344D6-9B19-405B-B24A-64A65A37A1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616FE7-AFEF-4828-A03B-9CEEB964BEE4}">
      <dgm:prSet/>
      <dgm:spPr/>
      <dgm:t>
        <a:bodyPr/>
        <a:lstStyle/>
        <a:p>
          <a:r>
            <a:rPr lang="fr-FR" dirty="0"/>
            <a:t>L'association offre des lieux où les enfants peuvent être en sécurité, appelés maisons d’enfants ,  familles d’accueil, en appartements autonomes…</a:t>
          </a:r>
          <a:endParaRPr lang="en-US" dirty="0"/>
        </a:p>
      </dgm:t>
    </dgm:pt>
    <dgm:pt modelId="{6790536B-B828-4B72-8F1B-2CAEB9DE8FE8}" type="parTrans" cxnId="{76C7C0A0-08E8-4AF9-90D4-D9F2C48799B0}">
      <dgm:prSet/>
      <dgm:spPr/>
      <dgm:t>
        <a:bodyPr/>
        <a:lstStyle/>
        <a:p>
          <a:endParaRPr lang="en-US"/>
        </a:p>
      </dgm:t>
    </dgm:pt>
    <dgm:pt modelId="{56E8E4C9-1FF3-4AAC-9AB2-AB4C4509C6E4}" type="sibTrans" cxnId="{76C7C0A0-08E8-4AF9-90D4-D9F2C48799B0}">
      <dgm:prSet/>
      <dgm:spPr/>
      <dgm:t>
        <a:bodyPr/>
        <a:lstStyle/>
        <a:p>
          <a:endParaRPr lang="en-US"/>
        </a:p>
      </dgm:t>
    </dgm:pt>
    <dgm:pt modelId="{BDA5BC08-C41A-43E5-B371-B3246D880F40}">
      <dgm:prSet/>
      <dgm:spPr/>
      <dgm:t>
        <a:bodyPr/>
        <a:lstStyle/>
        <a:p>
          <a:r>
            <a:rPr lang="fr-FR" dirty="0"/>
            <a:t>Elle accompagne les parents et les enfants qui vivent encore chez eux sur tous les aspects de la vie : le quotidien, la santé, la scolarité, les loisirs, ….</a:t>
          </a:r>
          <a:endParaRPr lang="en-US" dirty="0"/>
        </a:p>
      </dgm:t>
    </dgm:pt>
    <dgm:pt modelId="{4C1E74D7-8F7A-4508-BC1F-B6478F18BF64}" type="parTrans" cxnId="{8F1161B9-1AB2-4B1E-ADA1-27C940CBA0B3}">
      <dgm:prSet/>
      <dgm:spPr/>
      <dgm:t>
        <a:bodyPr/>
        <a:lstStyle/>
        <a:p>
          <a:endParaRPr lang="en-US"/>
        </a:p>
      </dgm:t>
    </dgm:pt>
    <dgm:pt modelId="{FED411D7-A25A-45D7-97F4-EA7EC3C3B11F}" type="sibTrans" cxnId="{8F1161B9-1AB2-4B1E-ADA1-27C940CBA0B3}">
      <dgm:prSet/>
      <dgm:spPr/>
      <dgm:t>
        <a:bodyPr/>
        <a:lstStyle/>
        <a:p>
          <a:endParaRPr lang="en-US"/>
        </a:p>
      </dgm:t>
    </dgm:pt>
    <dgm:pt modelId="{B14FD162-B65E-4D29-85B0-4E3E5C3EDF84}">
      <dgm:prSet/>
      <dgm:spPr/>
      <dgm:t>
        <a:bodyPr/>
        <a:lstStyle/>
        <a:p>
          <a:r>
            <a:rPr lang="fr-FR"/>
            <a:t>Elle propose aux enfants plusieurs activités ou sorties pour découvrir des choses nouvelles, différentes de ce qui est fait au domicile.</a:t>
          </a:r>
          <a:endParaRPr lang="en-US"/>
        </a:p>
      </dgm:t>
    </dgm:pt>
    <dgm:pt modelId="{641BA19F-9CB1-428D-90AA-A62233DC8EB9}" type="parTrans" cxnId="{6CCFF59E-5D20-45F3-95E8-A754561AF8E8}">
      <dgm:prSet/>
      <dgm:spPr/>
      <dgm:t>
        <a:bodyPr/>
        <a:lstStyle/>
        <a:p>
          <a:endParaRPr lang="en-US"/>
        </a:p>
      </dgm:t>
    </dgm:pt>
    <dgm:pt modelId="{103AE995-37A1-4198-BFAB-D4461F3691C3}" type="sibTrans" cxnId="{6CCFF59E-5D20-45F3-95E8-A754561AF8E8}">
      <dgm:prSet/>
      <dgm:spPr/>
      <dgm:t>
        <a:bodyPr/>
        <a:lstStyle/>
        <a:p>
          <a:endParaRPr lang="en-US"/>
        </a:p>
      </dgm:t>
    </dgm:pt>
    <dgm:pt modelId="{EDD9A948-3E52-4EDA-9E58-6FE966E86E55}">
      <dgm:prSet/>
      <dgm:spPr/>
      <dgm:t>
        <a:bodyPr/>
        <a:lstStyle/>
        <a:p>
          <a:r>
            <a:rPr lang="fr-FR"/>
            <a:t>Elle aide aussi à sensibiliser les adultes, comme les enseignants et les travailleurs sociaux, pour qu'ils puissent mieux repérer les enfants qui ont besoin d'aide.</a:t>
          </a:r>
          <a:endParaRPr lang="en-US"/>
        </a:p>
      </dgm:t>
    </dgm:pt>
    <dgm:pt modelId="{E897FD63-D0C9-4293-AB03-E817B6FCBFCB}" type="parTrans" cxnId="{847827BD-F8A2-48A9-BC76-A78C44D9358E}">
      <dgm:prSet/>
      <dgm:spPr/>
      <dgm:t>
        <a:bodyPr/>
        <a:lstStyle/>
        <a:p>
          <a:endParaRPr lang="en-US"/>
        </a:p>
      </dgm:t>
    </dgm:pt>
    <dgm:pt modelId="{4DF581D8-5D60-4C85-8022-F1C95DCE9006}" type="sibTrans" cxnId="{847827BD-F8A2-48A9-BC76-A78C44D9358E}">
      <dgm:prSet/>
      <dgm:spPr/>
      <dgm:t>
        <a:bodyPr/>
        <a:lstStyle/>
        <a:p>
          <a:endParaRPr lang="en-US"/>
        </a:p>
      </dgm:t>
    </dgm:pt>
    <dgm:pt modelId="{8AB1951D-3F7E-46F4-9B60-7C4F44DDAFE9}" type="pres">
      <dgm:prSet presAssocID="{F22344D6-9B19-405B-B24A-64A65A37A100}" presName="linear" presStyleCnt="0">
        <dgm:presLayoutVars>
          <dgm:animLvl val="lvl"/>
          <dgm:resizeHandles val="exact"/>
        </dgm:presLayoutVars>
      </dgm:prSet>
      <dgm:spPr/>
    </dgm:pt>
    <dgm:pt modelId="{6C9DF685-70C3-451C-BC6F-6EF049AE9718}" type="pres">
      <dgm:prSet presAssocID="{EC616FE7-AFEF-4828-A03B-9CEEB964BEE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C343577-1936-4F7A-A4EB-B21E1C31B204}" type="pres">
      <dgm:prSet presAssocID="{56E8E4C9-1FF3-4AAC-9AB2-AB4C4509C6E4}" presName="spacer" presStyleCnt="0"/>
      <dgm:spPr/>
    </dgm:pt>
    <dgm:pt modelId="{6A304CA5-2284-44EC-AB75-B8870A534C13}" type="pres">
      <dgm:prSet presAssocID="{BDA5BC08-C41A-43E5-B371-B3246D880F4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CA4019-B263-4812-80B1-D3B27BDBC3B9}" type="pres">
      <dgm:prSet presAssocID="{FED411D7-A25A-45D7-97F4-EA7EC3C3B11F}" presName="spacer" presStyleCnt="0"/>
      <dgm:spPr/>
    </dgm:pt>
    <dgm:pt modelId="{332C9148-4547-422C-BA89-C4F62616B58D}" type="pres">
      <dgm:prSet presAssocID="{B14FD162-B65E-4D29-85B0-4E3E5C3EDF8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B95CC1C-4FAA-4645-B210-3ADD51D67E95}" type="pres">
      <dgm:prSet presAssocID="{103AE995-37A1-4198-BFAB-D4461F3691C3}" presName="spacer" presStyleCnt="0"/>
      <dgm:spPr/>
    </dgm:pt>
    <dgm:pt modelId="{87AB2E3C-BC05-4BB0-885C-D4BCA716F4D9}" type="pres">
      <dgm:prSet presAssocID="{EDD9A948-3E52-4EDA-9E58-6FE966E86E5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91FDE17-D82B-493E-B6D9-39A77AD3EE2A}" type="presOf" srcId="{EC616FE7-AFEF-4828-A03B-9CEEB964BEE4}" destId="{6C9DF685-70C3-451C-BC6F-6EF049AE9718}" srcOrd="0" destOrd="0" presId="urn:microsoft.com/office/officeart/2005/8/layout/vList2"/>
    <dgm:cxn modelId="{FDC55A30-5190-479F-A4BE-06A57D47ECFE}" type="presOf" srcId="{F22344D6-9B19-405B-B24A-64A65A37A100}" destId="{8AB1951D-3F7E-46F4-9B60-7C4F44DDAFE9}" srcOrd="0" destOrd="0" presId="urn:microsoft.com/office/officeart/2005/8/layout/vList2"/>
    <dgm:cxn modelId="{47010589-7679-46F5-8D29-D53BC88802C9}" type="presOf" srcId="{B14FD162-B65E-4D29-85B0-4E3E5C3EDF84}" destId="{332C9148-4547-422C-BA89-C4F62616B58D}" srcOrd="0" destOrd="0" presId="urn:microsoft.com/office/officeart/2005/8/layout/vList2"/>
    <dgm:cxn modelId="{6CCFF59E-5D20-45F3-95E8-A754561AF8E8}" srcId="{F22344D6-9B19-405B-B24A-64A65A37A100}" destId="{B14FD162-B65E-4D29-85B0-4E3E5C3EDF84}" srcOrd="2" destOrd="0" parTransId="{641BA19F-9CB1-428D-90AA-A62233DC8EB9}" sibTransId="{103AE995-37A1-4198-BFAB-D4461F3691C3}"/>
    <dgm:cxn modelId="{76C7C0A0-08E8-4AF9-90D4-D9F2C48799B0}" srcId="{F22344D6-9B19-405B-B24A-64A65A37A100}" destId="{EC616FE7-AFEF-4828-A03B-9CEEB964BEE4}" srcOrd="0" destOrd="0" parTransId="{6790536B-B828-4B72-8F1B-2CAEB9DE8FE8}" sibTransId="{56E8E4C9-1FF3-4AAC-9AB2-AB4C4509C6E4}"/>
    <dgm:cxn modelId="{7139E8A2-E846-43AD-B9F7-945ED36A7F65}" type="presOf" srcId="{BDA5BC08-C41A-43E5-B371-B3246D880F40}" destId="{6A304CA5-2284-44EC-AB75-B8870A534C13}" srcOrd="0" destOrd="0" presId="urn:microsoft.com/office/officeart/2005/8/layout/vList2"/>
    <dgm:cxn modelId="{8F1161B9-1AB2-4B1E-ADA1-27C940CBA0B3}" srcId="{F22344D6-9B19-405B-B24A-64A65A37A100}" destId="{BDA5BC08-C41A-43E5-B371-B3246D880F40}" srcOrd="1" destOrd="0" parTransId="{4C1E74D7-8F7A-4508-BC1F-B6478F18BF64}" sibTransId="{FED411D7-A25A-45D7-97F4-EA7EC3C3B11F}"/>
    <dgm:cxn modelId="{847827BD-F8A2-48A9-BC76-A78C44D9358E}" srcId="{F22344D6-9B19-405B-B24A-64A65A37A100}" destId="{EDD9A948-3E52-4EDA-9E58-6FE966E86E55}" srcOrd="3" destOrd="0" parTransId="{E897FD63-D0C9-4293-AB03-E817B6FCBFCB}" sibTransId="{4DF581D8-5D60-4C85-8022-F1C95DCE9006}"/>
    <dgm:cxn modelId="{0CD0A0CC-BC90-477F-B2A7-CFCA49B49E9B}" type="presOf" srcId="{EDD9A948-3E52-4EDA-9E58-6FE966E86E55}" destId="{87AB2E3C-BC05-4BB0-885C-D4BCA716F4D9}" srcOrd="0" destOrd="0" presId="urn:microsoft.com/office/officeart/2005/8/layout/vList2"/>
    <dgm:cxn modelId="{5A1FAADE-BFDC-4BC1-86ED-A3257F80FB46}" type="presParOf" srcId="{8AB1951D-3F7E-46F4-9B60-7C4F44DDAFE9}" destId="{6C9DF685-70C3-451C-BC6F-6EF049AE9718}" srcOrd="0" destOrd="0" presId="urn:microsoft.com/office/officeart/2005/8/layout/vList2"/>
    <dgm:cxn modelId="{E19B73E1-14E0-42FE-B674-BB1BD8A9D0B3}" type="presParOf" srcId="{8AB1951D-3F7E-46F4-9B60-7C4F44DDAFE9}" destId="{6C343577-1936-4F7A-A4EB-B21E1C31B204}" srcOrd="1" destOrd="0" presId="urn:microsoft.com/office/officeart/2005/8/layout/vList2"/>
    <dgm:cxn modelId="{8EA314DE-46E1-49CE-AABD-DA57C0300636}" type="presParOf" srcId="{8AB1951D-3F7E-46F4-9B60-7C4F44DDAFE9}" destId="{6A304CA5-2284-44EC-AB75-B8870A534C13}" srcOrd="2" destOrd="0" presId="urn:microsoft.com/office/officeart/2005/8/layout/vList2"/>
    <dgm:cxn modelId="{E42E9D71-93C5-44E4-A73D-403EAC272C61}" type="presParOf" srcId="{8AB1951D-3F7E-46F4-9B60-7C4F44DDAFE9}" destId="{F9CA4019-B263-4812-80B1-D3B27BDBC3B9}" srcOrd="3" destOrd="0" presId="urn:microsoft.com/office/officeart/2005/8/layout/vList2"/>
    <dgm:cxn modelId="{A4B0AA80-D5E1-4C86-B67A-D2BE4B1054E3}" type="presParOf" srcId="{8AB1951D-3F7E-46F4-9B60-7C4F44DDAFE9}" destId="{332C9148-4547-422C-BA89-C4F62616B58D}" srcOrd="4" destOrd="0" presId="urn:microsoft.com/office/officeart/2005/8/layout/vList2"/>
    <dgm:cxn modelId="{3A12A2B5-AC3B-474D-8A8D-45DDCA83CFD5}" type="presParOf" srcId="{8AB1951D-3F7E-46F4-9B60-7C4F44DDAFE9}" destId="{6B95CC1C-4FAA-4645-B210-3ADD51D67E95}" srcOrd="5" destOrd="0" presId="urn:microsoft.com/office/officeart/2005/8/layout/vList2"/>
    <dgm:cxn modelId="{E042924A-FCE3-4791-A021-71E0A0D2F218}" type="presParOf" srcId="{8AB1951D-3F7E-46F4-9B60-7C4F44DDAFE9}" destId="{87AB2E3C-BC05-4BB0-885C-D4BCA716F4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6A93C-0E27-44BD-AEC7-68ED20299DE8}">
      <dsp:nvSpPr>
        <dsp:cNvPr id="0" name=""/>
        <dsp:cNvSpPr/>
      </dsp:nvSpPr>
      <dsp:spPr>
        <a:xfrm>
          <a:off x="0" y="253752"/>
          <a:ext cx="3029056" cy="1923450"/>
        </a:xfrm>
        <a:prstGeom prst="roundRect">
          <a:avLst>
            <a:gd name="adj" fmla="val 10000"/>
          </a:avLst>
        </a:prstGeom>
        <a:solidFill>
          <a:srgbClr val="007A8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3B941-677D-45BC-8686-6987E8839D0F}">
      <dsp:nvSpPr>
        <dsp:cNvPr id="0" name=""/>
        <dsp:cNvSpPr/>
      </dsp:nvSpPr>
      <dsp:spPr>
        <a:xfrm>
          <a:off x="336561" y="573485"/>
          <a:ext cx="3029056" cy="1923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Elle s'occupe d'aider les enfants qui rencontrent des difficultés dans leur famille ou leur environnement.</a:t>
          </a:r>
          <a:endParaRPr lang="en-US" sz="2000" kern="1200"/>
        </a:p>
      </dsp:txBody>
      <dsp:txXfrm>
        <a:off x="392897" y="629821"/>
        <a:ext cx="2916384" cy="1810778"/>
      </dsp:txXfrm>
    </dsp:sp>
    <dsp:sp modelId="{6ECA896A-D531-422A-8639-17B96E408F52}">
      <dsp:nvSpPr>
        <dsp:cNvPr id="0" name=""/>
        <dsp:cNvSpPr/>
      </dsp:nvSpPr>
      <dsp:spPr>
        <a:xfrm>
          <a:off x="3702180" y="253752"/>
          <a:ext cx="3029056" cy="1923450"/>
        </a:xfrm>
        <a:prstGeom prst="roundRect">
          <a:avLst>
            <a:gd name="adj" fmla="val 10000"/>
          </a:avLst>
        </a:prstGeom>
        <a:solidFill>
          <a:srgbClr val="007A8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DA9FF-0515-432D-B922-23024637FAC9}">
      <dsp:nvSpPr>
        <dsp:cNvPr id="0" name=""/>
        <dsp:cNvSpPr/>
      </dsp:nvSpPr>
      <dsp:spPr>
        <a:xfrm>
          <a:off x="4038742" y="573485"/>
          <a:ext cx="3029056" cy="1923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Elle protège les enfants en danger, leur offre un soutien et les aide à trouver un endroit sûr pour vivre.</a:t>
          </a:r>
          <a:endParaRPr lang="en-US" sz="2000" kern="1200"/>
        </a:p>
      </dsp:txBody>
      <dsp:txXfrm>
        <a:off x="4095078" y="629821"/>
        <a:ext cx="2916384" cy="1810778"/>
      </dsp:txXfrm>
    </dsp:sp>
    <dsp:sp modelId="{38E10481-442C-4313-B1C6-B4E97C3A0243}">
      <dsp:nvSpPr>
        <dsp:cNvPr id="0" name=""/>
        <dsp:cNvSpPr/>
      </dsp:nvSpPr>
      <dsp:spPr>
        <a:xfrm>
          <a:off x="7404360" y="253752"/>
          <a:ext cx="3029056" cy="1923450"/>
        </a:xfrm>
        <a:prstGeom prst="roundRect">
          <a:avLst>
            <a:gd name="adj" fmla="val 10000"/>
          </a:avLst>
        </a:prstGeom>
        <a:solidFill>
          <a:srgbClr val="007A8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ADF46-B272-47BA-BFF9-C0E02751BCBA}">
      <dsp:nvSpPr>
        <dsp:cNvPr id="0" name=""/>
        <dsp:cNvSpPr/>
      </dsp:nvSpPr>
      <dsp:spPr>
        <a:xfrm>
          <a:off x="7740922" y="573485"/>
          <a:ext cx="3029056" cy="1923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Pour des enfants de 0 à 21 ans</a:t>
          </a:r>
          <a:endParaRPr lang="en-US" sz="2000" kern="1200"/>
        </a:p>
      </dsp:txBody>
      <dsp:txXfrm>
        <a:off x="7797258" y="629821"/>
        <a:ext cx="2916384" cy="1810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DF685-70C3-451C-BC6F-6EF049AE9718}">
      <dsp:nvSpPr>
        <dsp:cNvPr id="0" name=""/>
        <dsp:cNvSpPr/>
      </dsp:nvSpPr>
      <dsp:spPr>
        <a:xfrm>
          <a:off x="0" y="643839"/>
          <a:ext cx="10726045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L'association offre des lieux où les enfants peuvent être en sécurité, appelés maisons d’enfants ,  familles d’accueil, en appartements autonomes…</a:t>
          </a:r>
          <a:endParaRPr lang="en-US" sz="2300" kern="1200" dirty="0"/>
        </a:p>
      </dsp:txBody>
      <dsp:txXfrm>
        <a:off x="44664" y="688503"/>
        <a:ext cx="10636717" cy="825612"/>
      </dsp:txXfrm>
    </dsp:sp>
    <dsp:sp modelId="{6A304CA5-2284-44EC-AB75-B8870A534C13}">
      <dsp:nvSpPr>
        <dsp:cNvPr id="0" name=""/>
        <dsp:cNvSpPr/>
      </dsp:nvSpPr>
      <dsp:spPr>
        <a:xfrm>
          <a:off x="0" y="1625019"/>
          <a:ext cx="10726045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Elle accompagne les parents et les enfants qui vivent encore chez eux sur tous les aspects de la vie : le quotidien, la santé, la scolarité, les loisirs, ….</a:t>
          </a:r>
          <a:endParaRPr lang="en-US" sz="2300" kern="1200" dirty="0"/>
        </a:p>
      </dsp:txBody>
      <dsp:txXfrm>
        <a:off x="44664" y="1669683"/>
        <a:ext cx="10636717" cy="825612"/>
      </dsp:txXfrm>
    </dsp:sp>
    <dsp:sp modelId="{332C9148-4547-422C-BA89-C4F62616B58D}">
      <dsp:nvSpPr>
        <dsp:cNvPr id="0" name=""/>
        <dsp:cNvSpPr/>
      </dsp:nvSpPr>
      <dsp:spPr>
        <a:xfrm>
          <a:off x="0" y="2606199"/>
          <a:ext cx="10726045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Elle propose aux enfants plusieurs activités ou sorties pour découvrir des choses nouvelles, différentes de ce qui est fait au domicile.</a:t>
          </a:r>
          <a:endParaRPr lang="en-US" sz="2300" kern="1200"/>
        </a:p>
      </dsp:txBody>
      <dsp:txXfrm>
        <a:off x="44664" y="2650863"/>
        <a:ext cx="10636717" cy="825612"/>
      </dsp:txXfrm>
    </dsp:sp>
    <dsp:sp modelId="{87AB2E3C-BC05-4BB0-885C-D4BCA716F4D9}">
      <dsp:nvSpPr>
        <dsp:cNvPr id="0" name=""/>
        <dsp:cNvSpPr/>
      </dsp:nvSpPr>
      <dsp:spPr>
        <a:xfrm>
          <a:off x="0" y="3587379"/>
          <a:ext cx="10726045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Elle aide aussi à sensibiliser les adultes, comme les enseignants et les travailleurs sociaux, pour qu'ils puissent mieux repérer les enfants qui ont besoin d'aide.</a:t>
          </a:r>
          <a:endParaRPr lang="en-US" sz="2300" kern="1200"/>
        </a:p>
      </dsp:txBody>
      <dsp:txXfrm>
        <a:off x="44664" y="3632043"/>
        <a:ext cx="10636717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1637A-3F7A-DE02-B794-278B4194F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EE98CA-3C12-FFF6-28BB-C7619AA4A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580289-EE20-204F-362D-F8B8F608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D02-875D-4CDA-B42A-A484C5BCC149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B46329-8960-B962-C14F-2D42235EC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D4B1CC-5D0F-88EA-410C-9BF700E5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45BA-5828-4DCF-916B-D93FA15F92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09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08BC80-F3F6-6387-1F65-D32D19BC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978F29-2880-0300-1B45-0C885D3E8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5211F8-B7CB-7631-A506-AB63DFF7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D02-875D-4CDA-B42A-A484C5BCC149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1B179E-1064-913B-BB1A-B507B2F00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9C0A95-AFEB-FC72-A28D-4140DCD6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45BA-5828-4DCF-916B-D93FA15F92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861880-6BDE-4FA1-FCA0-009D738B7C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9191A0-D89D-4832-5CEC-00B82E564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CB4A87-438A-FC12-2F08-66415793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D02-875D-4CDA-B42A-A484C5BCC149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46DDAB-F3AE-759D-7430-4F5DB7E3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55B912-52FC-A10B-2447-E8C129B1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45BA-5828-4DCF-916B-D93FA15F92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78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ABF01-9C0C-7AFD-5F6B-C7916627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0776C4-0BE7-531B-B1C6-3DE188442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858E5B-223E-A369-BAF2-4900F246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D02-875D-4CDA-B42A-A484C5BCC149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DC474D-CCD2-B117-CD96-81A53DB6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60F1C5-6BAA-D5D8-8E31-251BB5F9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45BA-5828-4DCF-916B-D93FA15F92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31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4B3C6-8A60-97FB-BC33-A4D2C291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9EE22F-C815-8C0A-9BAA-83DB5056A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9DE67A-656D-F0E7-D588-CF59FBC6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D02-875D-4CDA-B42A-A484C5BCC149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57E780-AA66-31AD-9A44-D8CA2DD7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0A4F99-7158-CF91-12CE-2CCA9087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45BA-5828-4DCF-916B-D93FA15F92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01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186E4-9A68-B56F-D97E-34D547F6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FFF37F-9479-587E-C430-9B83837D2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CDDC89-7ECB-5A82-124C-09EA398C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1FEE17-8E3E-CD8F-F3B6-48373B1D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D02-875D-4CDA-B42A-A484C5BCC149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982798-9D78-E9CC-BF97-FED1E850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571F0E-8C77-509C-B061-CE788135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45BA-5828-4DCF-916B-D93FA15F92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53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EA700-BC7E-5E02-3A18-3DEC6E2E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E592C6-F86D-AA05-7591-A9955858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2B49B0-B310-9C20-7668-3EA250CCD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3A42F9-19D6-19D4-5711-B5D78EC36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30A5B2-C790-FB8C-1103-E07D33DAE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3E3181B-BFDF-3AA1-8767-C00A4A1F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D02-875D-4CDA-B42A-A484C5BCC149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B0C17B-22B0-A77B-EFC3-EC47D0A9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F63C488-9DBB-3D99-35E8-CC499754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45BA-5828-4DCF-916B-D93FA15F92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83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74276-400B-CD31-3297-B6CE0308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20CCD2-C7D2-8E48-6A2E-96DFEF01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D02-875D-4CDA-B42A-A484C5BCC149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357F06-5DC0-1A5F-881F-FBE60C61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319960-E7B8-4573-12A1-FC4FABC1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45BA-5828-4DCF-916B-D93FA15F92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89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FE43DF-054E-547B-2B4B-07C298B6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D02-875D-4CDA-B42A-A484C5BCC149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80CC89-D40E-C1A6-5DC1-E03483D9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A35DE7-ED73-AC79-C7CE-7143FF24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45BA-5828-4DCF-916B-D93FA15F92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53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A1ED0-0F2E-47EA-F6A9-95F44512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81DE56-A17E-1292-572B-6AE4E3DAC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4DB5D1-51CE-5DB5-E535-066873B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DEC3F8-70AC-F14E-B3AD-0F8ADA5F9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D02-875D-4CDA-B42A-A484C5BCC149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0CCCC6-3BD2-0CAA-2957-98F8F8E4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81857E-B3DF-9F07-B7EB-42907183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45BA-5828-4DCF-916B-D93FA15F92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66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9959C-9A55-5DF4-6F76-A949DFEC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403A3B-40E6-C1E3-E44A-B5B5315D3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0B0F36-BBFC-DDDB-516F-3FC76C9A8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39D0D1-4677-CF0F-367B-4478CBEB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DD02-875D-4CDA-B42A-A484C5BCC149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582770-A00B-B226-78DC-39564008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DC57F6-9282-849B-F0D8-1A82A037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B45BA-5828-4DCF-916B-D93FA15F92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0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12B045-B6A4-F84C-DB04-48699756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29789E-8615-B7C8-5069-40F96BA78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EDFD8E-A568-C538-576C-E466BB24F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1DD02-875D-4CDA-B42A-A484C5BCC149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6D8CD6-3A32-01D4-A537-0FA406C04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576363-74CA-D158-CD3A-BA88A74EB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4B45BA-5828-4DCF-916B-D93FA15F92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25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1A0FFA-3CF0-7A81-1CAB-9FF7C7F932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77"/>
          <a:stretch/>
        </p:blipFill>
        <p:spPr>
          <a:xfrm>
            <a:off x="12270" y="77824"/>
            <a:ext cx="6116836" cy="67704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0DFD036-2922-C4CE-2BF6-3D5918EFE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6439"/>
            <a:ext cx="9144000" cy="909638"/>
          </a:xfrm>
        </p:spPr>
        <p:txBody>
          <a:bodyPr>
            <a:normAutofit fontScale="90000"/>
          </a:bodyPr>
          <a:lstStyle/>
          <a:p>
            <a:r>
              <a:rPr lang="fr-FR" b="1" cap="small" dirty="0">
                <a:latin typeface="+mn-lt"/>
              </a:rPr>
              <a:t>Association </a:t>
            </a:r>
            <a:r>
              <a:rPr lang="fr-FR" b="1" cap="small" dirty="0" err="1">
                <a:latin typeface="+mn-lt"/>
              </a:rPr>
              <a:t>chanteclair</a:t>
            </a:r>
            <a:endParaRPr lang="fr-FR" b="1" cap="small" dirty="0">
              <a:latin typeface="+mn-lt"/>
            </a:endParaRPr>
          </a:p>
        </p:txBody>
      </p:sp>
      <p:pic>
        <p:nvPicPr>
          <p:cNvPr id="9" name="Image 8" descr="Une image contenant texte, graphisme, Graphiqu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3C2A7126-0494-7A08-F70E-B3B1B3596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22" y="1926077"/>
            <a:ext cx="4599092" cy="395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7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ercle, Police&#10;&#10;Le contenu généré par l’IA peut être incorrect.">
            <a:extLst>
              <a:ext uri="{FF2B5EF4-FFF2-40B4-BE49-F238E27FC236}">
                <a16:creationId xmlns:a16="http://schemas.microsoft.com/office/drawing/2014/main" id="{9A9FDC05-AFB7-FEE7-A963-6795EAAE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r="1" b="4515"/>
          <a:stretch/>
        </p:blipFill>
        <p:spPr>
          <a:xfrm>
            <a:off x="1332689" y="141549"/>
            <a:ext cx="9589402" cy="65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0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5796FE4-FDD5-4258-736A-7F8192A960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77"/>
          <a:stretch/>
        </p:blipFill>
        <p:spPr>
          <a:xfrm>
            <a:off x="12270" y="77824"/>
            <a:ext cx="6116836" cy="677045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A51E811-4F55-EA53-4A6E-815EEDF345BE}"/>
              </a:ext>
            </a:extLst>
          </p:cNvPr>
          <p:cNvSpPr txBox="1"/>
          <p:nvPr/>
        </p:nvSpPr>
        <p:spPr>
          <a:xfrm>
            <a:off x="4215318" y="1276154"/>
            <a:ext cx="7448145" cy="3189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6000" kern="100" dirty="0">
                <a:effectLst/>
                <a:latin typeface="Franklin Gothic Demi" panose="020B07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"Est-ce que vous savez ce qu’est l’enfance protégée ?"</a:t>
            </a:r>
          </a:p>
        </p:txBody>
      </p:sp>
      <p:pic>
        <p:nvPicPr>
          <p:cNvPr id="5" name="Image 4" descr="Une image contenant texte, graphisme, Graphiqu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A12707DE-E057-ADBF-2E4F-6DE0377C1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616" y="5988890"/>
            <a:ext cx="999693" cy="8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3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666D98-650E-4A3E-9C80-1BFD80749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77" y="0"/>
            <a:ext cx="12213677" cy="68580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F1DE0BE-4D97-967A-6E3A-1A184BA31A60}"/>
              </a:ext>
            </a:extLst>
          </p:cNvPr>
          <p:cNvSpPr txBox="1">
            <a:spLocks/>
          </p:cNvSpPr>
          <p:nvPr/>
        </p:nvSpPr>
        <p:spPr>
          <a:xfrm>
            <a:off x="545720" y="1342419"/>
            <a:ext cx="9778365" cy="654044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fr-FR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issions de l'association :</a:t>
            </a:r>
            <a:endParaRPr lang="fr-F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Une image contenant texte, graphisme, Graphiqu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010671E0-6B85-FFF7-AF31-8F03B282C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616" y="5988890"/>
            <a:ext cx="999693" cy="859385"/>
          </a:xfrm>
          <a:prstGeom prst="rect">
            <a:avLst/>
          </a:prstGeom>
        </p:spPr>
      </p:pic>
      <p:graphicFrame>
        <p:nvGraphicFramePr>
          <p:cNvPr id="9" name="ZoneTexte 2">
            <a:extLst>
              <a:ext uri="{FF2B5EF4-FFF2-40B4-BE49-F238E27FC236}">
                <a16:creationId xmlns:a16="http://schemas.microsoft.com/office/drawing/2014/main" id="{5DF96C55-2492-2335-A26A-C0F092A509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091646"/>
              </p:ext>
            </p:extLst>
          </p:nvPr>
        </p:nvGraphicFramePr>
        <p:xfrm>
          <a:off x="545720" y="2426662"/>
          <a:ext cx="10769979" cy="2750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463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DC1D274-9A51-546F-FF57-32F7FDC43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850"/>
          <a:stretch/>
        </p:blipFill>
        <p:spPr>
          <a:xfrm rot="16200000">
            <a:off x="1" y="0"/>
            <a:ext cx="6857999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A1A50A4-D23F-59E6-1CA4-4989C5A02114}"/>
              </a:ext>
            </a:extLst>
          </p:cNvPr>
          <p:cNvSpPr txBox="1"/>
          <p:nvPr/>
        </p:nvSpPr>
        <p:spPr>
          <a:xfrm>
            <a:off x="1131251" y="3507015"/>
            <a:ext cx="4838045" cy="2225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Webdings" panose="05030102010509060703" pitchFamily="18" charset="2"/>
              <a:buChar char=""/>
              <a:tabLst>
                <a:tab pos="457200" algn="l"/>
              </a:tabLst>
            </a:pPr>
            <a:r>
              <a:rPr lang="fr-FR" sz="2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5 MECS :  35 enfants accueillis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Webdings" panose="05030102010509060703" pitchFamily="18" charset="2"/>
              <a:buChar char=""/>
              <a:tabLst>
                <a:tab pos="457200" algn="l"/>
              </a:tabLst>
            </a:pPr>
            <a:r>
              <a:rPr lang="fr-FR" sz="2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17 familles d’accueil : 34 enfants accueillis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Webdings" panose="05030102010509060703" pitchFamily="18" charset="2"/>
              <a:buChar char=""/>
              <a:tabLst>
                <a:tab pos="457200" algn="l"/>
              </a:tabLst>
            </a:pPr>
            <a:r>
              <a:rPr lang="fr-FR" sz="2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13 adolescents et jeunes majeurs accueillis en logement autonome.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A9BD04B-CC79-3E09-6655-E2D4B792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55" t="33199"/>
          <a:stretch/>
        </p:blipFill>
        <p:spPr>
          <a:xfrm>
            <a:off x="982493" y="3083672"/>
            <a:ext cx="2814873" cy="42334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1883CD3-8EF1-23F9-C303-DB776EFC5C56}"/>
              </a:ext>
            </a:extLst>
          </p:cNvPr>
          <p:cNvSpPr txBox="1">
            <a:spLocks/>
          </p:cNvSpPr>
          <p:nvPr/>
        </p:nvSpPr>
        <p:spPr>
          <a:xfrm>
            <a:off x="911480" y="1751873"/>
            <a:ext cx="11216365" cy="654044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Lieux d’intervention</a:t>
            </a:r>
          </a:p>
          <a:p>
            <a:pPr>
              <a:lnSpc>
                <a:spcPct val="100000"/>
              </a:lnSpc>
            </a:pPr>
            <a:r>
              <a:rPr lang="fr-FR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Pôle Accueil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330DE82-50C4-BDF8-ED95-5E210416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4028"/>
          <a:stretch/>
        </p:blipFill>
        <p:spPr>
          <a:xfrm>
            <a:off x="6407095" y="133350"/>
            <a:ext cx="5692504" cy="66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7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ADCEE-9C47-5C97-1880-81BD0736D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C2E4857-1CD5-4C36-A7D6-F19FE1AD88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850"/>
          <a:stretch/>
        </p:blipFill>
        <p:spPr>
          <a:xfrm rot="16200000">
            <a:off x="1" y="0"/>
            <a:ext cx="6857999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559760-9C8E-3CC5-AF08-9841EFD4CB34}"/>
              </a:ext>
            </a:extLst>
          </p:cNvPr>
          <p:cNvSpPr txBox="1"/>
          <p:nvPr/>
        </p:nvSpPr>
        <p:spPr>
          <a:xfrm>
            <a:off x="1131251" y="4042038"/>
            <a:ext cx="4838045" cy="954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Webdings" panose="05030102010509060703" pitchFamily="18" charset="2"/>
              <a:buChar char=""/>
              <a:tabLst>
                <a:tab pos="457200" algn="l"/>
              </a:tabLst>
            </a:pPr>
            <a:r>
              <a:rPr lang="fr-FR" sz="2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5 équipes sur toute la Mayenne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Webdings" panose="05030102010509060703" pitchFamily="18" charset="2"/>
              <a:buChar char=""/>
              <a:tabLst>
                <a:tab pos="457200" algn="l"/>
              </a:tabLst>
            </a:pPr>
            <a:r>
              <a:rPr lang="fr-FR" sz="2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767 enfants accompagnés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490DD0-5FC5-2035-6D93-FBF1842F6A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55" t="33199"/>
          <a:stretch/>
        </p:blipFill>
        <p:spPr>
          <a:xfrm>
            <a:off x="982493" y="3618695"/>
            <a:ext cx="2814873" cy="423343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430C98C-8FBE-A316-2AA8-6E922697E0E3}"/>
              </a:ext>
            </a:extLst>
          </p:cNvPr>
          <p:cNvSpPr txBox="1">
            <a:spLocks/>
          </p:cNvSpPr>
          <p:nvPr/>
        </p:nvSpPr>
        <p:spPr>
          <a:xfrm>
            <a:off x="911480" y="2286896"/>
            <a:ext cx="11216365" cy="654044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Lieux d’intervention</a:t>
            </a:r>
          </a:p>
          <a:p>
            <a:pPr>
              <a:lnSpc>
                <a:spcPct val="100000"/>
              </a:lnSpc>
            </a:pPr>
            <a:r>
              <a:rPr lang="fr-FR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Pôle Milieu Ouvert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FBCCAD-2C19-D085-F78C-24B9623231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5972"/>
          <a:stretch/>
        </p:blipFill>
        <p:spPr>
          <a:xfrm>
            <a:off x="5713512" y="33338"/>
            <a:ext cx="6414333" cy="641032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D0F2922-70FF-8E97-2D1A-A10CB1F32C5B}"/>
              </a:ext>
            </a:extLst>
          </p:cNvPr>
          <p:cNvSpPr txBox="1"/>
          <p:nvPr/>
        </p:nvSpPr>
        <p:spPr>
          <a:xfrm>
            <a:off x="8441918" y="305383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469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63B7CC-7B4D-C115-77FD-AE4C5079F019}"/>
              </a:ext>
            </a:extLst>
          </p:cNvPr>
          <p:cNvSpPr txBox="1"/>
          <p:nvPr/>
        </p:nvSpPr>
        <p:spPr>
          <a:xfrm>
            <a:off x="9006403" y="1596095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117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4C3816D-F0D8-2988-B353-27D10135803D}"/>
              </a:ext>
            </a:extLst>
          </p:cNvPr>
          <p:cNvSpPr txBox="1"/>
          <p:nvPr/>
        </p:nvSpPr>
        <p:spPr>
          <a:xfrm>
            <a:off x="8188054" y="579030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68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68A1B48-5801-2EBA-1441-464E0016B951}"/>
              </a:ext>
            </a:extLst>
          </p:cNvPr>
          <p:cNvSpPr txBox="1"/>
          <p:nvPr/>
        </p:nvSpPr>
        <p:spPr>
          <a:xfrm>
            <a:off x="9326549" y="511123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D7B846D-6F85-3FEC-4353-52F8A71E8063}"/>
              </a:ext>
            </a:extLst>
          </p:cNvPr>
          <p:cNvSpPr txBox="1"/>
          <p:nvPr/>
        </p:nvSpPr>
        <p:spPr>
          <a:xfrm>
            <a:off x="9946868" y="203503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27CE1FB-70C0-F017-8D46-679DA51FB25F}"/>
              </a:ext>
            </a:extLst>
          </p:cNvPr>
          <p:cNvSpPr txBox="1"/>
          <p:nvPr/>
        </p:nvSpPr>
        <p:spPr>
          <a:xfrm>
            <a:off x="6923959" y="496466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7679515-CECD-670C-B62D-199DA3DE552E}"/>
              </a:ext>
            </a:extLst>
          </p:cNvPr>
          <p:cNvSpPr txBox="1"/>
          <p:nvPr/>
        </p:nvSpPr>
        <p:spPr>
          <a:xfrm>
            <a:off x="6943009" y="256577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803EE14-1BC8-DB22-095A-98B9DF857F85}"/>
              </a:ext>
            </a:extLst>
          </p:cNvPr>
          <p:cNvSpPr/>
          <p:nvPr/>
        </p:nvSpPr>
        <p:spPr>
          <a:xfrm>
            <a:off x="5886450" y="6311376"/>
            <a:ext cx="419100" cy="42649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4C53208-4684-9DA2-884F-795BDEA3B3AF}"/>
              </a:ext>
            </a:extLst>
          </p:cNvPr>
          <p:cNvSpPr txBox="1"/>
          <p:nvPr/>
        </p:nvSpPr>
        <p:spPr>
          <a:xfrm>
            <a:off x="6339623" y="6339959"/>
            <a:ext cx="416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Mesures de milieu ouvert au 31/12/2024</a:t>
            </a:r>
          </a:p>
        </p:txBody>
      </p:sp>
    </p:spTree>
    <p:extLst>
      <p:ext uri="{BB962C8B-B14F-4D97-AF65-F5344CB8AC3E}">
        <p14:creationId xmlns:p14="http://schemas.microsoft.com/office/powerpoint/2010/main" val="146343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526FDF-320D-39B9-871C-49640F711C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43"/>
          <a:stretch/>
        </p:blipFill>
        <p:spPr>
          <a:xfrm rot="10800000">
            <a:off x="-1" y="6086"/>
            <a:ext cx="11868150" cy="68519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DDEDA8-C614-B46C-2570-AF5A36E3E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34" y="948617"/>
            <a:ext cx="2955404" cy="63373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C110E358-CF29-A6EA-F4D6-6801B7D1B7F3}"/>
              </a:ext>
            </a:extLst>
          </p:cNvPr>
          <p:cNvSpPr txBox="1">
            <a:spLocks/>
          </p:cNvSpPr>
          <p:nvPr/>
        </p:nvSpPr>
        <p:spPr>
          <a:xfrm>
            <a:off x="511630" y="450218"/>
            <a:ext cx="11216365" cy="654044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actions concrètes de l'association</a:t>
            </a:r>
          </a:p>
        </p:txBody>
      </p:sp>
      <p:pic>
        <p:nvPicPr>
          <p:cNvPr id="9" name="Image 8" descr="Une image contenant texte, graphisme, Graphiqu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2BE3B4B6-B903-7F1C-C1E2-37517595A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616" y="5988890"/>
            <a:ext cx="999693" cy="859385"/>
          </a:xfrm>
          <a:prstGeom prst="rect">
            <a:avLst/>
          </a:prstGeom>
        </p:spPr>
      </p:pic>
      <p:graphicFrame>
        <p:nvGraphicFramePr>
          <p:cNvPr id="11" name="ZoneTexte 2">
            <a:extLst>
              <a:ext uri="{FF2B5EF4-FFF2-40B4-BE49-F238E27FC236}">
                <a16:creationId xmlns:a16="http://schemas.microsoft.com/office/drawing/2014/main" id="{DDE1EE46-F7DA-5E66-F854-F3A06C6DE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389184"/>
              </p:ext>
            </p:extLst>
          </p:nvPr>
        </p:nvGraphicFramePr>
        <p:xfrm>
          <a:off x="756789" y="1104262"/>
          <a:ext cx="10726045" cy="514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719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22A8003-1522-21E0-826B-33AAEC056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4"/>
            <a:ext cx="12192000" cy="68443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1EC811-3C29-2E09-F529-E9BCBC70AABE}"/>
              </a:ext>
            </a:extLst>
          </p:cNvPr>
          <p:cNvSpPr txBox="1"/>
          <p:nvPr/>
        </p:nvSpPr>
        <p:spPr>
          <a:xfrm>
            <a:off x="821943" y="2192567"/>
            <a:ext cx="10353560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SzPts val="1000"/>
              <a:buFont typeface="Webdings" panose="05030102010509060703" pitchFamily="18" charset="2"/>
              <a:buChar char=""/>
              <a:tabLst>
                <a:tab pos="457200" algn="l"/>
              </a:tabLst>
            </a:pPr>
            <a:r>
              <a:rPr lang="fr-FR" sz="2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Educateur spécialisé, assistante sociale,  Educatrice de jeunes enfants, Conseillère en économie sociale et familiale, Technicienne d’intervention sociale et familiale, Moniteur-éducateur, psychologue, maitresse de maison, des surveillants de nuit, cheffe de service…. </a:t>
            </a:r>
          </a:p>
          <a:p>
            <a:pPr marL="342900" indent="-342900" algn="just">
              <a:spcAft>
                <a:spcPts val="1200"/>
              </a:spcAft>
              <a:buSzPts val="1000"/>
              <a:buFont typeface="Webdings" panose="05030102010509060703" pitchFamily="18" charset="2"/>
              <a:buChar char=""/>
              <a:tabLst>
                <a:tab pos="457200" algn="l"/>
              </a:tabLst>
            </a:pPr>
            <a:r>
              <a:rPr lang="fr-FR" sz="22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Mais aussi personnel administratif,  technicien de maintenance, comptable, responsable des ressources humaines,…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205D850-A2E5-2589-715F-5E806320B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34" y="1143172"/>
            <a:ext cx="2955404" cy="63373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FCAFD3CD-A5F5-4C63-DAA8-B31C5AF7B417}"/>
              </a:ext>
            </a:extLst>
          </p:cNvPr>
          <p:cNvSpPr txBox="1">
            <a:spLocks/>
          </p:cNvSpPr>
          <p:nvPr/>
        </p:nvSpPr>
        <p:spPr>
          <a:xfrm>
            <a:off x="511630" y="644773"/>
            <a:ext cx="11216365" cy="654044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professionnels qui y travaillent :</a:t>
            </a:r>
          </a:p>
        </p:txBody>
      </p:sp>
      <p:pic>
        <p:nvPicPr>
          <p:cNvPr id="10" name="Image 9" descr="Une image contenant texte, graphisme, Graphique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352C8281-1EAD-E7B1-FE68-4583E69D8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616" y="5988890"/>
            <a:ext cx="999693" cy="8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932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291</Words>
  <Application>Microsoft Office PowerPoint</Application>
  <PresentationFormat>Grand écran</PresentationFormat>
  <Paragraphs>31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Franklin Gothic Demi</vt:lpstr>
      <vt:lpstr>Webdings</vt:lpstr>
      <vt:lpstr>Thème Office</vt:lpstr>
      <vt:lpstr>Association chanteclair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Cécile DOUXAMI - Association CHANTECLAIR</dc:creator>
  <cp:lastModifiedBy>rvs</cp:lastModifiedBy>
  <cp:revision>4</cp:revision>
  <dcterms:created xsi:type="dcterms:W3CDTF">2025-03-06T09:50:39Z</dcterms:created>
  <dcterms:modified xsi:type="dcterms:W3CDTF">2025-03-10T16:18:43Z</dcterms:modified>
</cp:coreProperties>
</file>