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4" r:id="rId2"/>
  </p:sldMasterIdLst>
  <p:notesMasterIdLst>
    <p:notesMasterId r:id="rId27"/>
  </p:notesMasterIdLst>
  <p:handoutMasterIdLst>
    <p:handoutMasterId r:id="rId28"/>
  </p:handoutMasterIdLst>
  <p:sldIdLst>
    <p:sldId id="294" r:id="rId3"/>
    <p:sldId id="259" r:id="rId4"/>
    <p:sldId id="300" r:id="rId5"/>
    <p:sldId id="288" r:id="rId6"/>
    <p:sldId id="301" r:id="rId7"/>
    <p:sldId id="272" r:id="rId8"/>
    <p:sldId id="287" r:id="rId9"/>
    <p:sldId id="278" r:id="rId10"/>
    <p:sldId id="302" r:id="rId11"/>
    <p:sldId id="290" r:id="rId12"/>
    <p:sldId id="291" r:id="rId13"/>
    <p:sldId id="285" r:id="rId14"/>
    <p:sldId id="305" r:id="rId15"/>
    <p:sldId id="306" r:id="rId16"/>
    <p:sldId id="307" r:id="rId17"/>
    <p:sldId id="282" r:id="rId18"/>
    <p:sldId id="283" r:id="rId19"/>
    <p:sldId id="303" r:id="rId20"/>
    <p:sldId id="304" r:id="rId21"/>
    <p:sldId id="308" r:id="rId22"/>
    <p:sldId id="309" r:id="rId23"/>
    <p:sldId id="280" r:id="rId24"/>
    <p:sldId id="286" r:id="rId25"/>
    <p:sldId id="274" r:id="rId26"/>
  </p:sldIdLst>
  <p:sldSz cx="9144000" cy="6858000" type="screen4x3"/>
  <p:notesSz cx="6797675" cy="992663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39FB117-776C-461E-B157-4FC534E53CED}">
          <p14:sldIdLst>
            <p14:sldId id="294"/>
            <p14:sldId id="259"/>
            <p14:sldId id="300"/>
            <p14:sldId id="288"/>
            <p14:sldId id="301"/>
            <p14:sldId id="272"/>
            <p14:sldId id="287"/>
            <p14:sldId id="278"/>
            <p14:sldId id="302"/>
            <p14:sldId id="290"/>
            <p14:sldId id="291"/>
            <p14:sldId id="285"/>
            <p14:sldId id="305"/>
            <p14:sldId id="306"/>
            <p14:sldId id="307"/>
            <p14:sldId id="282"/>
          </p14:sldIdLst>
        </p14:section>
        <p14:section name="Section sans titre" id="{1F12A616-9C1E-4C50-8183-230D299E829A}">
          <p14:sldIdLst>
            <p14:sldId id="283"/>
            <p14:sldId id="303"/>
            <p14:sldId id="304"/>
            <p14:sldId id="308"/>
            <p14:sldId id="309"/>
            <p14:sldId id="280"/>
            <p14:sldId id="286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9" autoAdjust="0"/>
    <p:restoredTop sz="96187" autoAdjust="0"/>
  </p:normalViewPr>
  <p:slideViewPr>
    <p:cSldViewPr>
      <p:cViewPr varScale="1">
        <p:scale>
          <a:sx n="78" d="100"/>
          <a:sy n="78" d="100"/>
        </p:scale>
        <p:origin x="1411" y="7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-175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A7959C71-B73A-49FF-9308-B24F710812B5}" type="datetimeFigureOut">
              <a:rPr lang="fr-FR" smtClean="0"/>
              <a:pPr/>
              <a:t>20/11/2023</a:t>
            </a:fld>
            <a:endParaRPr lang="fr-FR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D6790D8E-0C56-4F61-9B17-7A387442778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24404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5468FC2B-D455-4AC4-9C5E-9317124768F4}" type="datetimeFigureOut">
              <a:rPr lang="fr-FR"/>
              <a:pPr/>
              <a:t>20/11/2023</a:t>
            </a:fld>
            <a:endParaRPr lang="fr-F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/>
          <a:lstStyle/>
          <a:p>
            <a:fld id="{1399807D-D128-4837-BF84-5EA633F317AE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86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7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807D-D128-4837-BF84-5EA633F317AE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74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6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2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3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9807D-D128-4837-BF84-5EA633F317AE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0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 latinLnBrk="0">
              <a:defRPr lang="fr-FR"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 latinLnBrk="0">
              <a:buNone/>
              <a:defRPr lang="fr-FR"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0" y="6053328"/>
            <a:ext cx="2240281" cy="71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fr-FR" sz="1400" b="1" smtClean="0">
                <a:solidFill>
                  <a:srgbClr val="FFFFFF"/>
                </a:solidFill>
              </a:rPr>
              <a:pPr algn="ctr"/>
              <a:t>‹N°›</a:t>
            </a:fld>
            <a:endParaRPr lang="fr-FR" sz="1400" b="1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177519" cy="7920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 hasCustomPrompt="1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27DB-E498-4F86-8104-E4DF41114464}" type="datetime1">
              <a:rPr lang="fr-FR" smtClean="0"/>
              <a:t>20/11/2023</a:t>
            </a:fld>
            <a:endParaRPr lang="fr-FR"/>
          </a:p>
        </p:txBody>
      </p:sp>
      <p:sp>
        <p:nvSpPr>
          <p:cNvPr id="2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35222-B196-4F9B-9AEC-1292459A754A}" type="slidenum">
              <a:rPr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7" y="228600"/>
            <a:ext cx="7362399" cy="9906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3110-4937-4271-A4EA-57BE58D42168}" type="datetime1">
              <a:rPr lang="fr-FR" smtClean="0"/>
              <a:t>20/11/2023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fr-FR"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4696-109C-4080-BE80-16AB855F7C13}" type="datetime1">
              <a:rPr lang="fr-FR" smtClean="0"/>
              <a:t>20/11/2023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fr-FR"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AA45-3B86-49F7-A0A8-FF0F201B4D6E}" type="datetime1">
              <a:rPr lang="fr-FR" smtClean="0"/>
              <a:t>20/11/2023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latinLnBrk="0">
              <a:defRPr lang="fr-FR"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 lang="fr-FR">
                <a:solidFill>
                  <a:schemeClr val="tx2"/>
                </a:solidFill>
              </a:rPr>
              <a:pPr/>
              <a:t>‹N°›</a:t>
            </a:fld>
            <a:endParaRPr lang="fr-FR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hasCustomPrompt="1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 dirty="0"/>
              <a:t>Cliquer ici pour modifier le style du titre du masque</a:t>
            </a:r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DE8E-A24E-476D-A89C-9E7749010C2C}" type="datetime1">
              <a:rPr lang="fr-FR" smtClean="0"/>
              <a:t>20/11/2023</a:t>
            </a:fld>
            <a:endParaRPr lang="fr-FR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475A-FCA3-4B41-B368-0F71602C96B4}" type="slidenum">
              <a:rPr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re et text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hasCustomPrompt="1"/>
          </p:nvPr>
        </p:nvSpPr>
        <p:spPr>
          <a:xfrm>
            <a:off x="1403648" y="228600"/>
            <a:ext cx="7359352" cy="990600"/>
          </a:xfrm>
        </p:spPr>
        <p:txBody>
          <a:bodyPr/>
          <a:lstStyle/>
          <a:p>
            <a:r>
              <a:rPr lang="fr-FR" dirty="0"/>
              <a:t>Cliquer ici pour modifier le style du titre du masque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B85-C4F5-4DAC-9123-344127887055}" type="datetime1">
              <a:rPr lang="fr-FR" smtClean="0"/>
              <a:t>20/11/2023</a:t>
            </a:fld>
            <a:endParaRPr lang="fr-FR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475A-FCA3-4B41-B368-0F71602C96B4}" type="slidenum">
              <a:rPr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359352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fr-FR" dirty="0"/>
              <a:t>Cliquer ici pour modifier le style du titre du masque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Sixième niveau</a:t>
            </a:r>
          </a:p>
          <a:p>
            <a:pPr lvl="6"/>
            <a:r>
              <a:rPr lang="fr-FR"/>
              <a:t>Septième niveau</a:t>
            </a:r>
          </a:p>
          <a:p>
            <a:pPr lvl="7"/>
            <a:r>
              <a:rPr lang="fr-FR"/>
              <a:t>Huitième niveau</a:t>
            </a:r>
          </a:p>
          <a:p>
            <a:pPr lvl="8"/>
            <a:r>
              <a:rPr lang="fr-FR"/>
              <a:t>Neuvième niveau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latinLnBrk="0">
              <a:defRPr lang="fr-FR" sz="1400">
                <a:solidFill>
                  <a:schemeClr val="tx2"/>
                </a:solidFill>
              </a:defRPr>
            </a:lvl1pPr>
          </a:lstStyle>
          <a:p>
            <a:fld id="{483DA39B-067F-458F-8D3E-3FAAC0A710DC}" type="datetime1">
              <a:rPr lang="fr-FR" smtClean="0"/>
              <a:t>20/11/2023</a:t>
            </a:fld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latinLnBrk="0">
              <a:defRPr lang="fr-FR" sz="1400">
                <a:solidFill>
                  <a:schemeClr val="tx2"/>
                </a:solidFill>
              </a:defRPr>
            </a:lvl1pPr>
          </a:lstStyle>
          <a:p>
            <a:pPr algn="r"/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latinLnBrk="0">
              <a:defRPr lang="fr-FR" sz="1400" b="1">
                <a:solidFill>
                  <a:srgbClr val="FFFFFF"/>
                </a:solidFill>
              </a:defRPr>
            </a:lvl1pPr>
          </a:lstStyle>
          <a:p>
            <a:pPr algn="ctr"/>
            <a:fld id="{8F82E0A0-C266-4798-8C8F-B9F91E9DA37E}" type="slidenum">
              <a:rPr lang="fr-FR" sz="1400" b="1">
                <a:solidFill>
                  <a:srgbClr val="FFFFFF"/>
                </a:solidFill>
              </a:rPr>
              <a:pPr algn="ctr"/>
              <a:t>‹N°›</a:t>
            </a:fld>
            <a:endParaRPr lang="fr-FR" sz="1400" b="1">
              <a:solidFill>
                <a:srgbClr val="FFFF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177519" cy="792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lang="fr-FR" sz="4400" kern="1200"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lang="fr-FR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lang="fr-FR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lang="fr-FR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4.png"/><Relationship Id="rId7" Type="http://schemas.openxmlformats.org/officeDocument/2006/relationships/image" Target="../media/image6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ccg53.fr/enseignement-professionnel" TargetMode="External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6.png"/><Relationship Id="rId10" Type="http://schemas.openxmlformats.org/officeDocument/2006/relationships/image" Target="../media/image86.png"/><Relationship Id="rId4" Type="http://schemas.openxmlformats.org/officeDocument/2006/relationships/image" Target="../media/image5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614" y="151841"/>
            <a:ext cx="7359352" cy="990600"/>
          </a:xfrm>
        </p:spPr>
        <p:txBody>
          <a:bodyPr/>
          <a:lstStyle/>
          <a:p>
            <a:r>
              <a:rPr lang="fr-FR" dirty="0"/>
              <a:t> PRESENTATION 2023/2024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DB27B7-2DAE-4879-AA66-451FECC8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991227"/>
            <a:ext cx="2442472" cy="990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0FD34D-F5C7-4E87-A54A-64A69C22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01" y="3362139"/>
            <a:ext cx="2913030" cy="1827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E72E37-32C4-4486-BAA0-33D71108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569" y="1655387"/>
            <a:ext cx="2808352" cy="15815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DC5A103-045B-4247-8069-1B301270DFA0}"/>
              </a:ext>
            </a:extLst>
          </p:cNvPr>
          <p:cNvSpPr txBox="1"/>
          <p:nvPr/>
        </p:nvSpPr>
        <p:spPr>
          <a:xfrm>
            <a:off x="1612569" y="6444767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CE DIAPORAMA SERA MIS EN LIGNE PAR VOTRE COLLEGE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89" y="3387007"/>
            <a:ext cx="4333872" cy="990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6" y="5200381"/>
            <a:ext cx="3324324" cy="11087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82232B-17BB-15E8-44DD-8000AF183D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093"/>
            <a:ext cx="2304256" cy="24900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9F8B8B-CB65-62E7-1D69-0ECF343896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527649"/>
            <a:ext cx="1571084" cy="17278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68EB34-54E4-3A7E-16A9-70FB82D36E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6" y="4510707"/>
            <a:ext cx="1571084" cy="17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740352" cy="9906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2nde générale </a:t>
            </a:r>
            <a:r>
              <a:rPr lang="fr-FR" b="1" u="sng" dirty="0">
                <a:solidFill>
                  <a:srgbClr val="FF0000"/>
                </a:solidFill>
              </a:rPr>
              <a:t>et</a:t>
            </a:r>
            <a:r>
              <a:rPr lang="fr-FR" b="1" dirty="0"/>
              <a:t> technologique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503566"/>
              </p:ext>
            </p:extLst>
          </p:nvPr>
        </p:nvGraphicFramePr>
        <p:xfrm>
          <a:off x="168798" y="1628800"/>
          <a:ext cx="4679724" cy="511260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74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60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Les enseignements communs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Nombre d’heures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 dirty="0"/>
                        <a:t>Français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 dirty="0"/>
                        <a:t>Mathématiques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 dirty="0"/>
                        <a:t>Physique-chimie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387">
                <a:tc>
                  <a:txBody>
                    <a:bodyPr/>
                    <a:lstStyle/>
                    <a:p>
                      <a:r>
                        <a:rPr lang="fr-FR" sz="1600" b="1" dirty="0"/>
                        <a:t>Sciences de la Vie et de la Terre (SVT)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 dirty="0"/>
                        <a:t>LV A et LV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5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780">
                <a:tc>
                  <a:txBody>
                    <a:bodyPr/>
                    <a:lstStyle/>
                    <a:p>
                      <a:r>
                        <a:rPr lang="fr-FR" sz="1600" b="1" dirty="0"/>
                        <a:t>Histoire-géographie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597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Sciences Economiques et Sociales (SES)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1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fr-FR" sz="1600" b="1" dirty="0"/>
                        <a:t>Education Physique et Sportive (EPS)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 h 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643">
                <a:tc>
                  <a:txBody>
                    <a:bodyPr/>
                    <a:lstStyle/>
                    <a:p>
                      <a:r>
                        <a:rPr lang="fr-FR" sz="1600" b="1" dirty="0"/>
                        <a:t>Enseignement moral et civique (EMC)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Sciences Numériques et Technologie (SNT)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1 h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920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/>
                        <a:t>Accompagnement personnalisé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/>
                        <a:t>Accompagnement au choix de l’orientation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388708"/>
              </p:ext>
            </p:extLst>
          </p:nvPr>
        </p:nvGraphicFramePr>
        <p:xfrm>
          <a:off x="5083325" y="1916832"/>
          <a:ext cx="3809156" cy="19461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0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pPr algn="ctr"/>
                      <a:r>
                        <a:rPr lang="fr-FR" dirty="0"/>
                        <a:t>Les options facultatives</a:t>
                      </a:r>
                      <a:endParaRPr lang="fr-FR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424">
                <a:tc>
                  <a:txBody>
                    <a:bodyPr/>
                    <a:lstStyle/>
                    <a:p>
                      <a:r>
                        <a:rPr lang="fr-FR" sz="1600" b="1" dirty="0"/>
                        <a:t>1 option d’enseignement général (3 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42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et/ou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424">
                <a:tc>
                  <a:txBody>
                    <a:bodyPr/>
                    <a:lstStyle/>
                    <a:p>
                      <a:r>
                        <a:rPr lang="fr-FR" sz="1600" b="1" dirty="0"/>
                        <a:t>1 option d’enseignement technologique </a:t>
                      </a:r>
                    </a:p>
                    <a:p>
                      <a:r>
                        <a:rPr lang="fr-FR" sz="1600" b="1" dirty="0"/>
                        <a:t>                                                    (1</a:t>
                      </a:r>
                      <a:r>
                        <a:rPr lang="fr-FR" sz="1600" b="1" baseline="0" dirty="0"/>
                        <a:t> h30</a:t>
                      </a:r>
                      <a:r>
                        <a:rPr lang="fr-FR" sz="1600" b="1" dirty="0"/>
                        <a:t>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094239"/>
              </p:ext>
            </p:extLst>
          </p:nvPr>
        </p:nvGraphicFramePr>
        <p:xfrm>
          <a:off x="4969375" y="4365104"/>
          <a:ext cx="4031233" cy="185424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03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5677">
                <a:tc>
                  <a:txBody>
                    <a:bodyPr/>
                    <a:lstStyle/>
                    <a:p>
                      <a:endParaRPr lang="fr-FR" sz="1000" dirty="0"/>
                    </a:p>
                    <a:p>
                      <a:pPr algn="ctr"/>
                      <a:r>
                        <a:rPr lang="fr-FR" dirty="0"/>
                        <a:t>Les options possibles en supplément</a:t>
                      </a:r>
                      <a:endParaRPr lang="fr-FR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46">
                <a:tc>
                  <a:txBody>
                    <a:bodyPr/>
                    <a:lstStyle/>
                    <a:p>
                      <a:r>
                        <a:rPr lang="fr-FR" sz="1600" b="1" dirty="0"/>
                        <a:t>Parcours EURO (2h)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/>
                        <a:t>Certification : Double Bac  Cambridge TOEIC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646">
                <a:tc>
                  <a:txBody>
                    <a:bodyPr/>
                    <a:lstStyle/>
                    <a:p>
                      <a:r>
                        <a:rPr lang="fr-FR" sz="1600" b="1" dirty="0"/>
                        <a:t>Classe Défense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132645"/>
            <a:ext cx="6201255" cy="9906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Après la seconde générale et technologique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549" y="3002171"/>
            <a:ext cx="45716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• Histoire-géographie-géopolitique-sciences politiques</a:t>
            </a:r>
            <a:br>
              <a:rPr lang="fr-FR" sz="1600" b="1" dirty="0"/>
            </a:br>
            <a:r>
              <a:rPr lang="fr-FR" sz="1600" b="1" dirty="0"/>
              <a:t>• Humanités-littérature-philosophie</a:t>
            </a:r>
            <a:br>
              <a:rPr lang="fr-FR" sz="1600" b="1" dirty="0"/>
            </a:br>
            <a:r>
              <a:rPr lang="fr-FR" sz="1600" b="1" dirty="0"/>
              <a:t>• Langues-littératures et cultures étrangères</a:t>
            </a:r>
            <a:br>
              <a:rPr lang="fr-FR" sz="1600" dirty="0"/>
            </a:br>
            <a:r>
              <a:rPr lang="fr-FR" sz="1600" b="1" dirty="0"/>
              <a:t>• Mathématiques</a:t>
            </a:r>
            <a:br>
              <a:rPr lang="fr-FR" sz="1600" dirty="0"/>
            </a:br>
            <a:r>
              <a:rPr lang="fr-FR" sz="1600" b="1" dirty="0"/>
              <a:t>• Physique-chimie</a:t>
            </a:r>
            <a:br>
              <a:rPr lang="fr-FR" sz="1600" b="1" dirty="0"/>
            </a:br>
            <a:r>
              <a:rPr lang="fr-FR" sz="1600" b="1" dirty="0"/>
              <a:t>• Sciences de la vie et de la Terre</a:t>
            </a:r>
            <a:br>
              <a:rPr lang="fr-FR" sz="1600" dirty="0"/>
            </a:br>
            <a:r>
              <a:rPr lang="fr-FR" sz="1600" b="1" dirty="0"/>
              <a:t>• Sciences économiques et sociales</a:t>
            </a:r>
          </a:p>
          <a:p>
            <a:r>
              <a:rPr lang="fr-FR" sz="1600" b="1" dirty="0"/>
              <a:t>• </a:t>
            </a:r>
            <a:r>
              <a:rPr lang="fr-FR" sz="1600" dirty="0"/>
              <a:t>Arts (arts plastiques)</a:t>
            </a:r>
          </a:p>
          <a:p>
            <a:r>
              <a:rPr lang="fr-FR" sz="1600" dirty="0"/>
              <a:t>• Numérique-sciences informatiques</a:t>
            </a:r>
          </a:p>
          <a:p>
            <a:r>
              <a:rPr lang="fr-FR" sz="1600" b="1" dirty="0"/>
              <a:t>•</a:t>
            </a:r>
            <a:r>
              <a:rPr lang="fr-FR" sz="1600" dirty="0"/>
              <a:t> Sciences de l’ingénieur</a:t>
            </a:r>
          </a:p>
          <a:p>
            <a:r>
              <a:rPr lang="fr-FR" sz="1600" b="1" dirty="0"/>
              <a:t>•</a:t>
            </a:r>
            <a:r>
              <a:rPr lang="fr-FR" sz="1600" dirty="0"/>
              <a:t> Education physique, pratiques et cultures sportives</a:t>
            </a:r>
            <a:br>
              <a:rPr lang="fr-FR" sz="1600" dirty="0"/>
            </a:br>
            <a:r>
              <a:rPr lang="fr-FR" sz="1600" b="1" dirty="0"/>
              <a:t>•</a:t>
            </a:r>
            <a:r>
              <a:rPr lang="fr-FR" sz="1600" dirty="0"/>
              <a:t> Biologie-écologie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•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u="sng" dirty="0">
                <a:solidFill>
                  <a:srgbClr val="FF0000"/>
                </a:solidFill>
              </a:rPr>
              <a:t>Littérature et langues et cultures de l’Antiquité</a:t>
            </a:r>
          </a:p>
          <a:p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82033" y="1664255"/>
            <a:ext cx="8532440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  Le lycéen choisit le bac général	         	</a:t>
            </a:r>
          </a:p>
          <a:p>
            <a:r>
              <a:rPr lang="fr-FR" b="1" dirty="0">
                <a:solidFill>
                  <a:schemeClr val="tx1"/>
                </a:solidFill>
              </a:rPr>
              <a:t>   avec 3 spécialités en première	           Le lycéen choisit un bac technologique 	</a:t>
            </a:r>
          </a:p>
          <a:p>
            <a:r>
              <a:rPr lang="fr-FR" b="1" dirty="0">
                <a:solidFill>
                  <a:schemeClr val="tx1"/>
                </a:solidFill>
              </a:rPr>
              <a:t>     (il en garde 2 en terminale)</a:t>
            </a:r>
            <a:r>
              <a:rPr lang="fr-FR" b="1" dirty="0"/>
              <a:t>	</a:t>
            </a:r>
            <a:r>
              <a:rPr lang="fr-FR" dirty="0"/>
              <a:t>		       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27" y="2679006"/>
            <a:ext cx="855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Parmi les 13 proposées :		          Parmi les 8 proposés :</a:t>
            </a:r>
          </a:p>
          <a:p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3179" y="3024008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Bac</a:t>
            </a:r>
            <a:r>
              <a:rPr lang="fr-FR" sz="1600" dirty="0"/>
              <a:t> </a:t>
            </a:r>
            <a:r>
              <a:rPr lang="fr-FR" sz="1600" b="1" dirty="0"/>
              <a:t>STI2D</a:t>
            </a:r>
            <a:r>
              <a:rPr lang="fr-FR" sz="1600" dirty="0"/>
              <a:t>, industrie et développement durable</a:t>
            </a:r>
          </a:p>
          <a:p>
            <a:r>
              <a:rPr lang="fr-FR" sz="1600" b="1" dirty="0"/>
              <a:t>Bac</a:t>
            </a:r>
            <a:r>
              <a:rPr lang="fr-FR" sz="1600" dirty="0"/>
              <a:t> </a:t>
            </a:r>
            <a:r>
              <a:rPr lang="fr-FR" sz="1600" b="1" dirty="0"/>
              <a:t>STL</a:t>
            </a:r>
            <a:r>
              <a:rPr lang="fr-FR" sz="1600" dirty="0"/>
              <a:t>, technologies de laboratoire</a:t>
            </a:r>
          </a:p>
          <a:p>
            <a:r>
              <a:rPr lang="fr-FR" sz="1600" b="1" dirty="0"/>
              <a:t>Bac</a:t>
            </a:r>
            <a:r>
              <a:rPr lang="fr-FR" sz="1600" dirty="0"/>
              <a:t> </a:t>
            </a:r>
            <a:r>
              <a:rPr lang="fr-FR" sz="1600" b="1" dirty="0"/>
              <a:t>ST2S</a:t>
            </a:r>
            <a:r>
              <a:rPr lang="fr-FR" sz="1600" dirty="0"/>
              <a:t>, santé et social</a:t>
            </a:r>
          </a:p>
          <a:p>
            <a:r>
              <a:rPr lang="fr-FR" sz="1600" b="1" dirty="0"/>
              <a:t>Bac</a:t>
            </a:r>
            <a:r>
              <a:rPr lang="fr-FR" sz="1600" dirty="0"/>
              <a:t> </a:t>
            </a:r>
            <a:r>
              <a:rPr lang="fr-FR" sz="1600" b="1" dirty="0"/>
              <a:t>STMG</a:t>
            </a:r>
            <a:r>
              <a:rPr lang="fr-FR" sz="1600" dirty="0"/>
              <a:t>, management et gestion</a:t>
            </a:r>
          </a:p>
          <a:p>
            <a:r>
              <a:rPr lang="fr-FR" sz="1600" b="1" dirty="0"/>
              <a:t>Bac STAV</a:t>
            </a:r>
            <a:r>
              <a:rPr lang="fr-FR" sz="1600" dirty="0"/>
              <a:t>, technologies de l'agronomie et du vivant (dans les lycées agricoles)</a:t>
            </a:r>
          </a:p>
          <a:p>
            <a:endParaRPr lang="fr-FR" sz="1600" dirty="0"/>
          </a:p>
          <a:p>
            <a:r>
              <a:rPr lang="fr-FR" sz="1600" b="1" dirty="0"/>
              <a:t>Bac</a:t>
            </a:r>
            <a:r>
              <a:rPr lang="fr-FR" sz="1600" dirty="0"/>
              <a:t> </a:t>
            </a:r>
            <a:r>
              <a:rPr lang="fr-FR" sz="1600" b="1" dirty="0"/>
              <a:t>STD2A</a:t>
            </a:r>
            <a:r>
              <a:rPr lang="fr-FR" sz="1600" dirty="0"/>
              <a:t>, design et arts appliqués (avec seconde spécifique)</a:t>
            </a:r>
          </a:p>
          <a:p>
            <a:endParaRPr lang="fr-FR" sz="1600" dirty="0"/>
          </a:p>
          <a:p>
            <a:r>
              <a:rPr lang="fr-FR" sz="1600" u="sng" dirty="0">
                <a:solidFill>
                  <a:srgbClr val="FF0000"/>
                </a:solidFill>
              </a:rPr>
              <a:t>Bac </a:t>
            </a:r>
            <a:r>
              <a:rPr lang="fr-FR" sz="1600" b="1" u="sng" dirty="0">
                <a:solidFill>
                  <a:srgbClr val="FF0000"/>
                </a:solidFill>
              </a:rPr>
              <a:t>STHR</a:t>
            </a:r>
            <a:r>
              <a:rPr lang="fr-FR" sz="1600" b="1" dirty="0">
                <a:solidFill>
                  <a:srgbClr val="FF0000"/>
                </a:solidFill>
              </a:rPr>
              <a:t>, </a:t>
            </a:r>
            <a:r>
              <a:rPr lang="fr-FR" sz="1600" dirty="0">
                <a:solidFill>
                  <a:srgbClr val="FF0000"/>
                </a:solidFill>
              </a:rPr>
              <a:t>technologies de l’hôtellerie et de la restauration (avec seconde spécifique)</a:t>
            </a:r>
          </a:p>
          <a:p>
            <a:r>
              <a:rPr lang="fr-FR" sz="1600" u="sng" dirty="0">
                <a:solidFill>
                  <a:srgbClr val="FF0000"/>
                </a:solidFill>
              </a:rPr>
              <a:t>Bac </a:t>
            </a:r>
            <a:r>
              <a:rPr lang="fr-FR" sz="1600" b="1" u="sng" dirty="0">
                <a:solidFill>
                  <a:srgbClr val="FF0000"/>
                </a:solidFill>
              </a:rPr>
              <a:t>TMD</a:t>
            </a:r>
            <a:r>
              <a:rPr lang="fr-FR" sz="1600" dirty="0">
                <a:solidFill>
                  <a:srgbClr val="FF0000"/>
                </a:solidFill>
              </a:rPr>
              <a:t>, Techniques de la musique et de la danse (avec seconde spécifique</a:t>
            </a:r>
            <a:r>
              <a:rPr lang="fr-F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88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834" y="-82034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Lycée Privé d’AVESNIERES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1549468"/>
            <a:ext cx="8640960" cy="5407924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2000" b="1" dirty="0"/>
              <a:t>Options de seconde Générale et Technologique</a:t>
            </a:r>
          </a:p>
          <a:p>
            <a:pPr marL="0" indent="0">
              <a:buNone/>
            </a:pPr>
            <a:r>
              <a:rPr lang="fr-FR" sz="1050" dirty="0"/>
              <a:t> </a:t>
            </a:r>
            <a:r>
              <a:rPr lang="fr-FR" sz="1050" b="1" dirty="0"/>
              <a:t> </a:t>
            </a:r>
            <a:r>
              <a:rPr lang="fr-FR" sz="1600" b="1" i="1" u="sng" dirty="0"/>
              <a:t>Enseignement général </a:t>
            </a:r>
            <a:r>
              <a:rPr lang="fr-FR" sz="1600" b="1" dirty="0"/>
              <a:t>:</a:t>
            </a:r>
          </a:p>
          <a:p>
            <a:r>
              <a:rPr lang="fr-FR" sz="1600" dirty="0"/>
              <a:t>  Langue des Signes Française (LSF)</a:t>
            </a:r>
          </a:p>
          <a:p>
            <a:r>
              <a:rPr lang="fr-FR" sz="1600" dirty="0"/>
              <a:t>  LV C  : Chinois</a:t>
            </a:r>
          </a:p>
          <a:p>
            <a:r>
              <a:rPr lang="fr-FR" sz="1600" dirty="0"/>
              <a:t>  Latin, Grec</a:t>
            </a:r>
          </a:p>
          <a:p>
            <a:r>
              <a:rPr lang="fr-FR" sz="1600" dirty="0"/>
              <a:t>  Arts Plastiques</a:t>
            </a:r>
          </a:p>
          <a:p>
            <a:r>
              <a:rPr lang="fr-FR" sz="1600" dirty="0"/>
              <a:t> Musique</a:t>
            </a:r>
          </a:p>
          <a:p>
            <a:pPr marL="0" indent="0">
              <a:buNone/>
            </a:pPr>
            <a:r>
              <a:rPr lang="fr-FR" sz="1600" i="1" dirty="0"/>
              <a:t>        Classe Défense - Parcours Perso EURO Anglais - </a:t>
            </a:r>
            <a:endParaRPr lang="fr-FR" sz="1600" b="1" dirty="0"/>
          </a:p>
          <a:p>
            <a:pPr marL="0" indent="0">
              <a:buNone/>
            </a:pPr>
            <a:r>
              <a:rPr lang="fr-FR" sz="1600" dirty="0"/>
              <a:t> </a:t>
            </a:r>
            <a:r>
              <a:rPr lang="fr-FR" sz="1600" b="1" dirty="0"/>
              <a:t> </a:t>
            </a:r>
            <a:r>
              <a:rPr lang="fr-FR" sz="1600" b="1" i="1" u="sng" dirty="0"/>
              <a:t>Enseignement technologique </a:t>
            </a:r>
            <a:r>
              <a:rPr lang="fr-FR" sz="1600" b="1" dirty="0"/>
              <a:t>:</a:t>
            </a:r>
          </a:p>
          <a:p>
            <a:r>
              <a:rPr lang="fr-FR" sz="1600" dirty="0"/>
              <a:t>  Création et Culture Design (6h) </a:t>
            </a:r>
            <a:r>
              <a:rPr lang="fr-FR" sz="1600" b="1" i="1" u="sng" dirty="0">
                <a:solidFill>
                  <a:srgbClr val="FF0000"/>
                </a:solidFill>
              </a:rPr>
              <a:t>obligatoire pour une première STD2A</a:t>
            </a:r>
          </a:p>
          <a:p>
            <a:r>
              <a:rPr lang="fr-FR" sz="1600" dirty="0"/>
              <a:t>  Sciences et Laboratoire</a:t>
            </a:r>
          </a:p>
          <a:p>
            <a:endParaRPr lang="fr-FR" sz="1600" dirty="0"/>
          </a:p>
          <a:p>
            <a:pPr marL="0" indent="0">
              <a:buNone/>
            </a:pPr>
            <a:r>
              <a:rPr lang="fr-FR" sz="1800" b="1" dirty="0"/>
              <a:t>LYCÉE GÉNÉRAL   </a:t>
            </a:r>
          </a:p>
          <a:p>
            <a:pPr marL="0" indent="0">
              <a:buNone/>
            </a:pPr>
            <a:r>
              <a:rPr lang="fr-FR" sz="1600" b="1" dirty="0"/>
              <a:t>                Première Générale </a:t>
            </a:r>
          </a:p>
          <a:p>
            <a:pPr marL="0" indent="0">
              <a:buNone/>
            </a:pPr>
            <a:r>
              <a:rPr lang="fr-FR" sz="1800" b="1" dirty="0"/>
              <a:t> LYCÉE TECHNOLOGIQUE</a:t>
            </a:r>
            <a:endParaRPr lang="fr-FR" sz="1800" dirty="0"/>
          </a:p>
          <a:p>
            <a:pPr marL="0" indent="0">
              <a:buClr>
                <a:srgbClr val="FF9900"/>
              </a:buClr>
              <a:buNone/>
            </a:pPr>
            <a:r>
              <a:rPr lang="fr-FR" sz="1600" b="1" dirty="0"/>
              <a:t>                 Première Bac STD2A</a:t>
            </a:r>
            <a:r>
              <a:rPr lang="fr-FR" sz="1600" dirty="0"/>
              <a:t> (Sciences et technologies du design et des arts appliqués)</a:t>
            </a:r>
          </a:p>
          <a:p>
            <a:pPr marL="0" indent="0">
              <a:buClr>
                <a:srgbClr val="FF9900"/>
              </a:buClr>
              <a:buNone/>
            </a:pPr>
            <a:r>
              <a:rPr lang="fr-FR" sz="1600" b="1" dirty="0"/>
              <a:t>                 </a:t>
            </a:r>
            <a:endParaRPr lang="fr-FR" sz="32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1984" y="80283"/>
            <a:ext cx="3240360" cy="110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328112" y="798268"/>
            <a:ext cx="808939" cy="369332"/>
          </a:xfrm>
          <a:prstGeom prst="rect">
            <a:avLst/>
          </a:prstGeom>
          <a:solidFill>
            <a:srgbClr val="FF9900"/>
          </a:solidFill>
        </p:spPr>
        <p:txBody>
          <a:bodyPr wrap="none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 LAVAL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BDA61-3D7A-40F1-912C-ED364E88825B}"/>
              </a:ext>
            </a:extLst>
          </p:cNvPr>
          <p:cNvSpPr/>
          <p:nvPr/>
        </p:nvSpPr>
        <p:spPr>
          <a:xfrm>
            <a:off x="5033351" y="450021"/>
            <a:ext cx="3821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  G/F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674E92-3DC7-4CA8-80EB-6064FB70C7E6}"/>
              </a:ext>
            </a:extLst>
          </p:cNvPr>
          <p:cNvSpPr txBox="1"/>
          <p:nvPr/>
        </p:nvSpPr>
        <p:spPr>
          <a:xfrm>
            <a:off x="6178481" y="1724351"/>
            <a:ext cx="4575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https://avesnieres.fr</a:t>
            </a:r>
          </a:p>
        </p:txBody>
      </p:sp>
      <p:pic>
        <p:nvPicPr>
          <p:cNvPr id="18" name="Image 17" descr="Une image contenant extérieur, ciel, bâtiment, arbre&#10;&#10;Description générée automatiquement">
            <a:extLst>
              <a:ext uri="{FF2B5EF4-FFF2-40B4-BE49-F238E27FC236}">
                <a16:creationId xmlns:a16="http://schemas.microsoft.com/office/drawing/2014/main" id="{C1F0E58E-26A7-4DA3-8B4D-481978FF2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67" y="4280531"/>
            <a:ext cx="2188654" cy="1641491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FF0000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B22E85-45C9-39AD-B742-62EB943B4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67" y="1988473"/>
            <a:ext cx="1559078" cy="1684784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F3B51D-A5A9-6B1E-A241-7BB3A5A787DA}"/>
              </a:ext>
            </a:extLst>
          </p:cNvPr>
          <p:cNvSpPr/>
          <p:nvPr/>
        </p:nvSpPr>
        <p:spPr>
          <a:xfrm>
            <a:off x="788128" y="5779761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6B88C3F0-9BB4-4A64-93DD-B62308ADB1B5}"/>
              </a:ext>
            </a:extLst>
          </p:cNvPr>
          <p:cNvSpPr/>
          <p:nvPr/>
        </p:nvSpPr>
        <p:spPr>
          <a:xfrm>
            <a:off x="788128" y="6368576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igne Plus 4">
            <a:extLst>
              <a:ext uri="{FF2B5EF4-FFF2-40B4-BE49-F238E27FC236}">
                <a16:creationId xmlns:a16="http://schemas.microsoft.com/office/drawing/2014/main" id="{34F06A39-FE45-97D0-1B70-809489D563AB}"/>
              </a:ext>
            </a:extLst>
          </p:cNvPr>
          <p:cNvSpPr/>
          <p:nvPr/>
        </p:nvSpPr>
        <p:spPr>
          <a:xfrm>
            <a:off x="505880" y="3774221"/>
            <a:ext cx="248576" cy="25433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0CD066-5091-155F-E561-DAC2EAE96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49" y="3761315"/>
            <a:ext cx="2188654" cy="451143"/>
          </a:xfrm>
          <a:prstGeom prst="rect">
            <a:avLst/>
          </a:prstGeom>
        </p:spPr>
      </p:pic>
      <p:pic>
        <p:nvPicPr>
          <p:cNvPr id="14" name="Image 13" descr="Une image contenant intérieur, auditorium, chaise, rouge&#10;&#10;Description générée automatiquement">
            <a:extLst>
              <a:ext uri="{FF2B5EF4-FFF2-40B4-BE49-F238E27FC236}">
                <a16:creationId xmlns:a16="http://schemas.microsoft.com/office/drawing/2014/main" id="{FFD22F69-4B60-FE4C-0800-94537959D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86" y="2122510"/>
            <a:ext cx="1750014" cy="131251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>
            <a:contourClr>
              <a:srgbClr val="00B0F0"/>
            </a:contourClr>
          </a:sp3d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B73F31C6-0FE0-61C8-5651-CD657341E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231" y="4853360"/>
            <a:ext cx="2027537" cy="1351692"/>
          </a:xfrm>
          <a:prstGeom prst="rect">
            <a:avLst/>
          </a:prstGeom>
          <a:noFill/>
          <a:ln cap="rnd">
            <a:solidFill>
              <a:schemeClr val="accent1"/>
            </a:solidFill>
          </a:ln>
          <a:scene3d>
            <a:camera prst="orthographicFront"/>
            <a:lightRig rig="threePt" dir="t"/>
          </a:scene3d>
          <a:sp3d contourW="82550">
            <a:contourClr>
              <a:schemeClr val="accent3"/>
            </a:contourClr>
          </a:sp3d>
        </p:spPr>
      </p:pic>
    </p:spTree>
    <p:extLst>
      <p:ext uri="{BB962C8B-B14F-4D97-AF65-F5344CB8AC3E}">
        <p14:creationId xmlns:p14="http://schemas.microsoft.com/office/powerpoint/2010/main" val="5739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659CCB8B-10F8-613A-F83A-BF2B0019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40"/>
          <a:stretch/>
        </p:blipFill>
        <p:spPr>
          <a:xfrm>
            <a:off x="4140579" y="1976268"/>
            <a:ext cx="4599204" cy="212891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D550303-EC26-5CAA-1FEA-5F97F56FE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01"/>
          <a:stretch/>
        </p:blipFill>
        <p:spPr>
          <a:xfrm>
            <a:off x="4682540" y="4853354"/>
            <a:ext cx="4057243" cy="19801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6427" y="-68550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Lycée HAUTE-FOLLIS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28800"/>
            <a:ext cx="8153400" cy="5229200"/>
          </a:xfrm>
        </p:spPr>
        <p:txBody>
          <a:bodyPr>
            <a:no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1800" b="1" dirty="0"/>
              <a:t>Options de seconde Générale et Technologique</a:t>
            </a:r>
          </a:p>
          <a:p>
            <a:pPr marL="0" indent="0">
              <a:buNone/>
            </a:pPr>
            <a:r>
              <a:rPr lang="fr-FR" sz="1400" b="1" i="1" u="sng" dirty="0"/>
              <a:t>Enseignement technologique </a:t>
            </a:r>
            <a:r>
              <a:rPr lang="fr-FR" sz="1400" b="1" dirty="0"/>
              <a:t>:</a:t>
            </a:r>
          </a:p>
          <a:p>
            <a:r>
              <a:rPr lang="fr-FR" sz="1400" dirty="0"/>
              <a:t>Santé Social</a:t>
            </a:r>
          </a:p>
          <a:p>
            <a:r>
              <a:rPr lang="fr-FR" sz="1400" dirty="0"/>
              <a:t>Management et Gestion</a:t>
            </a:r>
          </a:p>
          <a:p>
            <a:endParaRPr lang="fr-FR" sz="1000" dirty="0"/>
          </a:p>
          <a:p>
            <a:endParaRPr lang="fr-FR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TECHNOLOGIQUE</a:t>
            </a:r>
          </a:p>
          <a:p>
            <a:pPr marL="0" indent="0">
              <a:buNone/>
            </a:pPr>
            <a:r>
              <a:rPr lang="fr-FR" sz="1400" b="1" dirty="0"/>
              <a:t>     Première Bac STMG </a:t>
            </a:r>
            <a:r>
              <a:rPr lang="fr-FR" sz="1400" dirty="0"/>
              <a:t>(Sciences et Technologies du Management et de la Gestion)</a:t>
            </a: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     Première Bac ST2S </a:t>
            </a:r>
            <a:r>
              <a:rPr lang="fr-FR" sz="1400" dirty="0"/>
              <a:t>(Sciences et Technologies de la Santé et du Social)</a:t>
            </a:r>
            <a:endParaRPr lang="fr-FR" sz="1400" b="1" dirty="0"/>
          </a:p>
          <a:p>
            <a:endParaRPr lang="fr-FR" sz="600" dirty="0"/>
          </a:p>
          <a:p>
            <a:pPr marL="0" indent="0">
              <a:buNone/>
            </a:pPr>
            <a:r>
              <a:rPr lang="fr-FR" sz="1400" i="1" dirty="0"/>
              <a:t>                   </a:t>
            </a:r>
            <a:r>
              <a:rPr lang="fr-FR" sz="1600" b="1" i="1" dirty="0">
                <a:solidFill>
                  <a:srgbClr val="003450"/>
                </a:solidFill>
              </a:rPr>
              <a:t>Section européenne </a:t>
            </a:r>
            <a:r>
              <a:rPr lang="fr-FR" sz="1600" b="1" i="1" dirty="0">
                <a:solidFill>
                  <a:srgbClr val="003450"/>
                </a:solidFill>
                <a:sym typeface="Wingdings" panose="05000000000000000000" pitchFamily="2" charset="2"/>
              </a:rPr>
              <a:t> Bac </a:t>
            </a:r>
            <a:r>
              <a:rPr lang="fr-FR" sz="1600" b="1" i="1" dirty="0">
                <a:solidFill>
                  <a:srgbClr val="003450"/>
                </a:solidFill>
              </a:rPr>
              <a:t>STMG</a:t>
            </a:r>
          </a:p>
          <a:p>
            <a:pPr marL="0" indent="0">
              <a:buNone/>
            </a:pPr>
            <a:r>
              <a:rPr lang="fr-FR" sz="1600" b="1" i="1" dirty="0">
                <a:solidFill>
                  <a:srgbClr val="003450"/>
                </a:solidFill>
              </a:rPr>
              <a:t>	Langue des Signes Française (LSF) </a:t>
            </a:r>
            <a:r>
              <a:rPr lang="fr-FR" sz="1600" b="1" i="1" dirty="0">
                <a:solidFill>
                  <a:srgbClr val="003450"/>
                </a:solidFill>
                <a:sym typeface="Wingdings" panose="05000000000000000000" pitchFamily="2" charset="2"/>
              </a:rPr>
              <a:t> Bac </a:t>
            </a:r>
            <a:r>
              <a:rPr lang="fr-FR" sz="1600" b="1" i="1" dirty="0">
                <a:solidFill>
                  <a:srgbClr val="003450"/>
                </a:solidFill>
              </a:rPr>
              <a:t>ST2S</a:t>
            </a:r>
          </a:p>
          <a:p>
            <a:pPr marL="0" indent="0">
              <a:buNone/>
            </a:pPr>
            <a:r>
              <a:rPr lang="fr-FR" sz="1000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95736" y="774657"/>
            <a:ext cx="80893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LAVAL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CB9DD13-FB34-B930-2E70-9C24B2628C40}"/>
              </a:ext>
            </a:extLst>
          </p:cNvPr>
          <p:cNvSpPr/>
          <p:nvPr/>
        </p:nvSpPr>
        <p:spPr>
          <a:xfrm>
            <a:off x="585482" y="3842080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76D73AF-23DB-076D-C303-BD20B37B6104}"/>
              </a:ext>
            </a:extLst>
          </p:cNvPr>
          <p:cNvSpPr/>
          <p:nvPr/>
        </p:nvSpPr>
        <p:spPr>
          <a:xfrm>
            <a:off x="591344" y="4160028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Signe Plus 6">
            <a:extLst>
              <a:ext uri="{FF2B5EF4-FFF2-40B4-BE49-F238E27FC236}">
                <a16:creationId xmlns:a16="http://schemas.microsoft.com/office/drawing/2014/main" id="{87F001E4-6825-97FC-9676-B60203398C3F}"/>
              </a:ext>
            </a:extLst>
          </p:cNvPr>
          <p:cNvSpPr/>
          <p:nvPr/>
        </p:nvSpPr>
        <p:spPr>
          <a:xfrm flipV="1">
            <a:off x="1140529" y="4489338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Signe Plus 3">
            <a:extLst>
              <a:ext uri="{FF2B5EF4-FFF2-40B4-BE49-F238E27FC236}">
                <a16:creationId xmlns:a16="http://schemas.microsoft.com/office/drawing/2014/main" id="{88F1FA8C-1831-5A21-3FFA-A89F8F078E51}"/>
              </a:ext>
            </a:extLst>
          </p:cNvPr>
          <p:cNvSpPr/>
          <p:nvPr/>
        </p:nvSpPr>
        <p:spPr>
          <a:xfrm flipV="1">
            <a:off x="1137654" y="4875937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FC8D0E-1A59-385F-0762-064832FDB1BC}"/>
              </a:ext>
            </a:extLst>
          </p:cNvPr>
          <p:cNvSpPr/>
          <p:nvPr/>
        </p:nvSpPr>
        <p:spPr>
          <a:xfrm>
            <a:off x="5588792" y="509205"/>
            <a:ext cx="3150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 G/F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CA02913-60B3-CF36-2344-8F84D8606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744" y="1182734"/>
            <a:ext cx="3152256" cy="68912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0577983-BEEB-303E-3615-860F70704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20" b="9947"/>
          <a:stretch/>
        </p:blipFill>
        <p:spPr>
          <a:xfrm>
            <a:off x="381000" y="5170540"/>
            <a:ext cx="3858696" cy="16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EE628244-E573-8EB5-D9E5-2F656AC1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68" y="4164251"/>
            <a:ext cx="2027903" cy="202790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FAE6BD9-026E-2C50-0CBE-3155B67A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453" y="3096757"/>
            <a:ext cx="1948287" cy="19734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3600" y="5370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Lycée HAUTE-FOLLIS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3014" y="1668015"/>
            <a:ext cx="8153400" cy="30898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dirty="0"/>
              <a:t>LYCÉE PROFESSIONNEL</a:t>
            </a:r>
          </a:p>
          <a:p>
            <a:pPr marL="0" indent="0">
              <a:buNone/>
            </a:pPr>
            <a:endParaRPr lang="fr-FR" sz="100" dirty="0"/>
          </a:p>
          <a:p>
            <a:pPr lvl="0"/>
            <a:r>
              <a:rPr lang="fr-FR" sz="1400" b="1" dirty="0"/>
              <a:t>CAP</a:t>
            </a:r>
            <a:r>
              <a:rPr lang="fr-FR" sz="1400" dirty="0"/>
              <a:t> Agent Accompagnant au Grand Age</a:t>
            </a:r>
          </a:p>
          <a:p>
            <a:pPr lvl="0"/>
            <a:r>
              <a:rPr lang="fr-FR" sz="1400" b="1" dirty="0"/>
              <a:t>Bac Pro </a:t>
            </a:r>
            <a:r>
              <a:rPr lang="fr-FR" sz="1400" dirty="0"/>
              <a:t>Accompagnement Soins et Services à la Personne (ASSP)</a:t>
            </a:r>
          </a:p>
          <a:p>
            <a:r>
              <a:rPr lang="fr-FR" sz="1400" b="1" dirty="0"/>
              <a:t>Bac Pro </a:t>
            </a:r>
            <a:r>
              <a:rPr lang="fr-FR" sz="1400" dirty="0"/>
              <a:t>Animation Enfance et Personnes Agées (AEPA)</a:t>
            </a:r>
          </a:p>
          <a:p>
            <a:pPr marL="0" indent="0">
              <a:buNone/>
            </a:pPr>
            <a:endParaRPr lang="fr-FR" sz="700" dirty="0"/>
          </a:p>
          <a:p>
            <a:pPr marL="0" indent="0">
              <a:buNone/>
            </a:pPr>
            <a:r>
              <a:rPr lang="fr-FR" sz="1400" b="1" i="1" dirty="0"/>
              <a:t>     </a:t>
            </a:r>
            <a:r>
              <a:rPr lang="fr-FR" sz="1600" b="1" i="1" dirty="0">
                <a:solidFill>
                  <a:srgbClr val="003450"/>
                </a:solidFill>
              </a:rPr>
              <a:t>Langue des Signes Française (LSF) </a:t>
            </a:r>
            <a:br>
              <a:rPr lang="fr-FR" sz="1600" b="1" i="1" dirty="0">
                <a:solidFill>
                  <a:srgbClr val="003450"/>
                </a:solidFill>
              </a:rPr>
            </a:br>
            <a:r>
              <a:rPr lang="fr-FR" sz="1600" b="1" i="1" dirty="0">
                <a:solidFill>
                  <a:srgbClr val="003450"/>
                </a:solidFill>
              </a:rPr>
              <a:t>         </a:t>
            </a:r>
            <a:r>
              <a:rPr lang="fr-FR" sz="1600" b="1" i="1" dirty="0">
                <a:solidFill>
                  <a:srgbClr val="003450"/>
                </a:solidFill>
                <a:sym typeface="Wingdings" panose="05000000000000000000" pitchFamily="2" charset="2"/>
              </a:rPr>
              <a:t> </a:t>
            </a:r>
            <a:r>
              <a:rPr lang="fr-FR" sz="1600" b="1" i="1" dirty="0">
                <a:solidFill>
                  <a:srgbClr val="003450"/>
                </a:solidFill>
              </a:rPr>
              <a:t>Bac Pro ASSP et AEPA</a:t>
            </a:r>
          </a:p>
          <a:p>
            <a:pPr marL="0" indent="0">
              <a:buNone/>
            </a:pPr>
            <a:endParaRPr lang="fr-FR" sz="1400" dirty="0"/>
          </a:p>
          <a:p>
            <a:r>
              <a:rPr lang="fr-FR" sz="1400" b="1" dirty="0"/>
              <a:t>Bac Pro </a:t>
            </a:r>
            <a:r>
              <a:rPr lang="fr-FR" sz="1400" dirty="0"/>
              <a:t>Métiers de la Sécurité</a:t>
            </a:r>
          </a:p>
          <a:p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r>
              <a:rPr lang="fr-FR" sz="1400" u="sng" dirty="0"/>
              <a:t>Seconde Métiers de la gestion administrative, du transport, de la logistique</a:t>
            </a:r>
            <a:endParaRPr lang="fr-FR" sz="1400" dirty="0"/>
          </a:p>
          <a:p>
            <a:r>
              <a:rPr lang="fr-FR" sz="1400" b="1" dirty="0"/>
              <a:t>Bac Pro </a:t>
            </a:r>
            <a:r>
              <a:rPr lang="fr-FR" sz="1400" dirty="0"/>
              <a:t>Assistance à la Gestion des Organisations </a:t>
            </a:r>
            <a:br>
              <a:rPr lang="fr-FR" sz="1400" dirty="0"/>
            </a:br>
            <a:r>
              <a:rPr lang="fr-FR" sz="1400" dirty="0"/>
              <a:t>et de leurs Activités (AGORA)</a:t>
            </a:r>
          </a:p>
          <a:p>
            <a:pPr algn="l"/>
            <a:r>
              <a:rPr lang="fr-FR" sz="1400" b="1" i="1" dirty="0">
                <a:solidFill>
                  <a:srgbClr val="003450"/>
                </a:solidFill>
              </a:rPr>
              <a:t>      Section Européenne </a:t>
            </a:r>
            <a:r>
              <a:rPr lang="fr-FR" sz="1400" b="1" i="1" dirty="0">
                <a:solidFill>
                  <a:srgbClr val="003450"/>
                </a:solidFill>
                <a:sym typeface="Wingdings" panose="05000000000000000000" pitchFamily="2" charset="2"/>
              </a:rPr>
              <a:t> </a:t>
            </a:r>
            <a:r>
              <a:rPr lang="fr-FR" sz="1400" b="1" i="1" dirty="0">
                <a:solidFill>
                  <a:srgbClr val="003450"/>
                </a:solidFill>
              </a:rPr>
              <a:t>Bac Pro AGORA			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endParaRPr lang="fr-FR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424CE9-CB72-E5BC-BB5D-D0563D9B7825}"/>
              </a:ext>
            </a:extLst>
          </p:cNvPr>
          <p:cNvSpPr/>
          <p:nvPr/>
        </p:nvSpPr>
        <p:spPr>
          <a:xfrm>
            <a:off x="7164288" y="145875"/>
            <a:ext cx="14421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53000 LAVAL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A45780-2DF8-CE5C-860C-022974D66EB4}"/>
              </a:ext>
            </a:extLst>
          </p:cNvPr>
          <p:cNvSpPr/>
          <p:nvPr/>
        </p:nvSpPr>
        <p:spPr>
          <a:xfrm>
            <a:off x="5588792" y="509205"/>
            <a:ext cx="3150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 G/F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0580074-7E91-A00C-D23A-DD5051F9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744" y="1182734"/>
            <a:ext cx="3152256" cy="689129"/>
          </a:xfrm>
          <a:prstGeom prst="rect">
            <a:avLst/>
          </a:prstGeom>
        </p:spPr>
      </p:pic>
      <p:sp>
        <p:nvSpPr>
          <p:cNvPr id="23" name="Signe Plus 22">
            <a:extLst>
              <a:ext uri="{FF2B5EF4-FFF2-40B4-BE49-F238E27FC236}">
                <a16:creationId xmlns:a16="http://schemas.microsoft.com/office/drawing/2014/main" id="{431C3E6C-66BD-9D59-D114-3A4F423961E3}"/>
              </a:ext>
            </a:extLst>
          </p:cNvPr>
          <p:cNvSpPr/>
          <p:nvPr/>
        </p:nvSpPr>
        <p:spPr>
          <a:xfrm flipV="1">
            <a:off x="394550" y="3392400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Signe Plus 23">
            <a:extLst>
              <a:ext uri="{FF2B5EF4-FFF2-40B4-BE49-F238E27FC236}">
                <a16:creationId xmlns:a16="http://schemas.microsoft.com/office/drawing/2014/main" id="{B1F32707-761F-BE98-E4F6-EC556147D2FA}"/>
              </a:ext>
            </a:extLst>
          </p:cNvPr>
          <p:cNvSpPr/>
          <p:nvPr/>
        </p:nvSpPr>
        <p:spPr>
          <a:xfrm flipV="1">
            <a:off x="448429" y="5852579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DD930AC-9BAB-75A5-7B68-CCE59A028C0E}"/>
              </a:ext>
            </a:extLst>
          </p:cNvPr>
          <p:cNvSpPr txBox="1"/>
          <p:nvPr/>
        </p:nvSpPr>
        <p:spPr>
          <a:xfrm>
            <a:off x="3216571" y="6172940"/>
            <a:ext cx="5603901" cy="581164"/>
          </a:xfrm>
          <a:prstGeom prst="rect">
            <a:avLst/>
          </a:prstGeom>
          <a:solidFill>
            <a:srgbClr val="4FC6D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Stage en Espagne, en Irlande ou au Portugal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dans le cadre du programme Erasmus +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  <a:sym typeface="Wingdings" panose="05000000000000000000" pitchFamily="2" charset="2"/>
              </a:rPr>
              <a:t>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AGORA et ASSP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50AA84B-B40C-60D3-15A9-1ACFF7D0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34"/>
          <a:stretch/>
        </p:blipFill>
        <p:spPr>
          <a:xfrm>
            <a:off x="2568499" y="6172941"/>
            <a:ext cx="648072" cy="581164"/>
          </a:xfrm>
          <a:prstGeom prst="rect">
            <a:avLst/>
          </a:prstGeom>
        </p:spPr>
      </p:pic>
      <p:pic>
        <p:nvPicPr>
          <p:cNvPr id="43" name="Image 42" descr="Une image contenant Visage humain, personne, habits, miroir&#10;&#10;Description générée automatiquement">
            <a:extLst>
              <a:ext uri="{FF2B5EF4-FFF2-40B4-BE49-F238E27FC236}">
                <a16:creationId xmlns:a16="http://schemas.microsoft.com/office/drawing/2014/main" id="{91E04CF2-5E59-CDF1-1D90-9AE637008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12" y="1868652"/>
            <a:ext cx="2074518" cy="2051467"/>
          </a:xfrm>
          <a:prstGeom prst="rect">
            <a:avLst/>
          </a:prstGeom>
        </p:spPr>
      </p:pic>
      <p:pic>
        <p:nvPicPr>
          <p:cNvPr id="45" name="Image 44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ADE5A48A-4B9E-2F84-14CB-7AAEE9B3F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79" y="2261232"/>
            <a:ext cx="2048212" cy="20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14A638-3300-0373-A086-15AD5B325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50" y="1974979"/>
            <a:ext cx="1808733" cy="18571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1C69AC7-7F5B-E298-964B-CEFC5258F212}"/>
              </a:ext>
            </a:extLst>
          </p:cNvPr>
          <p:cNvSpPr txBox="1">
            <a:spLocks/>
          </p:cNvSpPr>
          <p:nvPr/>
        </p:nvSpPr>
        <p:spPr>
          <a:xfrm>
            <a:off x="1623600" y="5370"/>
            <a:ext cx="7359352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4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/>
                <a:ea typeface="+mj-ea"/>
                <a:cs typeface="+mj-cs"/>
              </a:rPr>
              <a:t>Lycée HAUTE-FOLLIS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74E8C-C74E-26B8-E315-BDE49627559A}"/>
              </a:ext>
            </a:extLst>
          </p:cNvPr>
          <p:cNvSpPr/>
          <p:nvPr/>
        </p:nvSpPr>
        <p:spPr>
          <a:xfrm>
            <a:off x="7164288" y="145875"/>
            <a:ext cx="14421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53000 LAVAL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D43B3C6E-A245-1258-3BFB-A312A9B6D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91270"/>
            <a:ext cx="8153400" cy="52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dirty="0"/>
              <a:t>LYCÉE PROFESSIONNEL</a:t>
            </a:r>
            <a:endParaRPr lang="fr-FR" sz="1600" dirty="0"/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u="sng" dirty="0"/>
              <a:t>Seconde Métiers </a:t>
            </a:r>
            <a:r>
              <a:rPr lang="fr-FR" sz="1400" u="sng"/>
              <a:t>de l’Hôtellerie </a:t>
            </a:r>
            <a:r>
              <a:rPr lang="fr-FR" sz="1400" u="sng" dirty="0"/>
              <a:t>R</a:t>
            </a:r>
            <a:r>
              <a:rPr lang="fr-FR" sz="1400" u="sng"/>
              <a:t>estauration</a:t>
            </a:r>
            <a:endParaRPr lang="fr-FR" sz="1400" u="sng" dirty="0"/>
          </a:p>
          <a:p>
            <a:pPr lvl="0"/>
            <a:r>
              <a:rPr lang="fr-FR" sz="1400" b="1" dirty="0"/>
              <a:t>Bac Pro </a:t>
            </a:r>
            <a:r>
              <a:rPr lang="fr-FR" sz="1400" dirty="0"/>
              <a:t>Cuisine</a:t>
            </a:r>
          </a:p>
          <a:p>
            <a:pPr lvl="0"/>
            <a:r>
              <a:rPr lang="fr-FR" sz="1400" b="1" dirty="0"/>
              <a:t>Bac Pro </a:t>
            </a:r>
            <a:r>
              <a:rPr lang="fr-FR" sz="1400" dirty="0"/>
              <a:t>Commercialisation et Services en Restauration (CSR)</a:t>
            </a:r>
          </a:p>
          <a:p>
            <a:r>
              <a:rPr lang="fr-FR" sz="1400" b="1" dirty="0"/>
              <a:t>CAP</a:t>
            </a:r>
            <a:r>
              <a:rPr lang="fr-FR" sz="1400" dirty="0"/>
              <a:t> Cuisine</a:t>
            </a:r>
          </a:p>
          <a:p>
            <a:r>
              <a:rPr lang="fr-FR" sz="1400" b="1" dirty="0"/>
              <a:t>CAP</a:t>
            </a:r>
            <a:r>
              <a:rPr lang="fr-FR" sz="1400" dirty="0"/>
              <a:t> Commercialisation et Services en Hôtel Café Restaurant</a:t>
            </a:r>
          </a:p>
          <a:p>
            <a:endParaRPr lang="fr-FR" sz="1400" dirty="0"/>
          </a:p>
          <a:p>
            <a:pPr marL="0" indent="0">
              <a:buNone/>
            </a:pPr>
            <a:r>
              <a:rPr lang="fr-FR" sz="1400" b="1" i="1" dirty="0">
                <a:solidFill>
                  <a:srgbClr val="003450"/>
                </a:solidFill>
              </a:rPr>
              <a:t>	Section Européenne </a:t>
            </a:r>
            <a:r>
              <a:rPr lang="fr-FR" sz="1400" b="1" i="1" dirty="0">
                <a:solidFill>
                  <a:srgbClr val="003450"/>
                </a:solidFill>
                <a:sym typeface="Wingdings" panose="05000000000000000000" pitchFamily="2" charset="2"/>
              </a:rPr>
              <a:t> </a:t>
            </a:r>
            <a:r>
              <a:rPr lang="fr-FR" sz="1400" b="1" i="1" dirty="0">
                <a:solidFill>
                  <a:srgbClr val="003450"/>
                </a:solidFill>
              </a:rPr>
              <a:t>Bac Pro Cuisine et CSR</a:t>
            </a:r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r>
              <a:rPr lang="fr-FR" sz="1400" u="sng" dirty="0"/>
              <a:t>Seconde Métiers de la Réalisation d’Ensembles Mécaniques et Industriels </a:t>
            </a:r>
          </a:p>
          <a:p>
            <a:r>
              <a:rPr lang="fr-FR" sz="1400" b="1" dirty="0"/>
              <a:t>Bac Pro </a:t>
            </a:r>
            <a:r>
              <a:rPr lang="fr-FR" sz="1400" dirty="0"/>
              <a:t>Technicien en Réalisation de Produits Mécaniques </a:t>
            </a:r>
            <a:br>
              <a:rPr lang="fr-FR" sz="1400" dirty="0"/>
            </a:br>
            <a:r>
              <a:rPr lang="fr-FR" sz="1400" dirty="0"/>
              <a:t>option « Réalisation et Suivi de Production »</a:t>
            </a:r>
          </a:p>
          <a:p>
            <a:pPr marL="0" indent="0">
              <a:buNone/>
            </a:pPr>
            <a:r>
              <a:rPr lang="fr-FR" sz="1400" b="1" i="1" dirty="0">
                <a:solidFill>
                  <a:srgbClr val="003450"/>
                </a:solidFill>
              </a:rPr>
              <a:t>	Apprentissage</a:t>
            </a:r>
            <a:r>
              <a:rPr lang="fr-FR" sz="1400" dirty="0"/>
              <a:t> </a:t>
            </a:r>
            <a:r>
              <a:rPr lang="fr-FR" sz="1400" b="1" i="1" dirty="0">
                <a:solidFill>
                  <a:srgbClr val="003450"/>
                </a:solidFill>
              </a:rPr>
              <a:t>possible à partir de la Première Bac Pro</a:t>
            </a:r>
          </a:p>
          <a:p>
            <a:pPr marL="0" indent="0">
              <a:buNone/>
            </a:pPr>
            <a:endParaRPr lang="fr-FR" sz="1400" dirty="0"/>
          </a:p>
          <a:p>
            <a:pPr lvl="0"/>
            <a:endParaRPr lang="fr-FR" sz="1400" dirty="0"/>
          </a:p>
          <a:p>
            <a:endParaRPr lang="fr-FR" sz="1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39EBA-6DB1-AD8C-AE6C-7FD94DB05B74}"/>
              </a:ext>
            </a:extLst>
          </p:cNvPr>
          <p:cNvSpPr/>
          <p:nvPr/>
        </p:nvSpPr>
        <p:spPr>
          <a:xfrm>
            <a:off x="5588792" y="509205"/>
            <a:ext cx="3150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 G/F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9F757C-916A-AB31-3D52-18B39DED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44" y="1182734"/>
            <a:ext cx="3152256" cy="68912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77F959C-C9F8-324C-BC18-CB08A070EB66}"/>
              </a:ext>
            </a:extLst>
          </p:cNvPr>
          <p:cNvSpPr txBox="1"/>
          <p:nvPr/>
        </p:nvSpPr>
        <p:spPr>
          <a:xfrm>
            <a:off x="3216571" y="6172940"/>
            <a:ext cx="5927429" cy="584775"/>
          </a:xfrm>
          <a:prstGeom prst="rect">
            <a:avLst/>
          </a:prstGeom>
          <a:solidFill>
            <a:srgbClr val="4FC6D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Stage en Espagne, en Irlande ou au Portugal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dans le cadre du programme Erasmus +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  <a:sym typeface="Wingdings" panose="05000000000000000000" pitchFamily="2" charset="2"/>
              </a:rPr>
              <a:t>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345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Cuisine, CSR et TRPM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CC1FA-9B94-6D9F-2526-4D5DB8E09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34"/>
          <a:stretch/>
        </p:blipFill>
        <p:spPr>
          <a:xfrm>
            <a:off x="2568499" y="6172941"/>
            <a:ext cx="648072" cy="584774"/>
          </a:xfrm>
          <a:prstGeom prst="rect">
            <a:avLst/>
          </a:prstGeom>
        </p:spPr>
      </p:pic>
      <p:sp>
        <p:nvSpPr>
          <p:cNvPr id="17" name="Signe Plus 16">
            <a:extLst>
              <a:ext uri="{FF2B5EF4-FFF2-40B4-BE49-F238E27FC236}">
                <a16:creationId xmlns:a16="http://schemas.microsoft.com/office/drawing/2014/main" id="{DA296237-9114-F7B9-829A-295CFEADEC07}"/>
              </a:ext>
            </a:extLst>
          </p:cNvPr>
          <p:cNvSpPr/>
          <p:nvPr/>
        </p:nvSpPr>
        <p:spPr>
          <a:xfrm flipV="1">
            <a:off x="1115616" y="3937161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Signe Plus 17">
            <a:extLst>
              <a:ext uri="{FF2B5EF4-FFF2-40B4-BE49-F238E27FC236}">
                <a16:creationId xmlns:a16="http://schemas.microsoft.com/office/drawing/2014/main" id="{66D1DC99-61F7-AC4F-0714-2184B83CB7DF}"/>
              </a:ext>
            </a:extLst>
          </p:cNvPr>
          <p:cNvSpPr/>
          <p:nvPr/>
        </p:nvSpPr>
        <p:spPr>
          <a:xfrm flipV="1">
            <a:off x="1131622" y="5366730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4" name="Image 23" descr="Une image contenant habits, homme, personne, rond&#10;&#10;Description générée automatiquement">
            <a:extLst>
              <a:ext uri="{FF2B5EF4-FFF2-40B4-BE49-F238E27FC236}">
                <a16:creationId xmlns:a16="http://schemas.microsoft.com/office/drawing/2014/main" id="{963978C0-7166-0CD0-B284-1DA70DC17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36" y="2453122"/>
            <a:ext cx="2015633" cy="2029470"/>
          </a:xfrm>
          <a:prstGeom prst="rect">
            <a:avLst/>
          </a:prstGeom>
        </p:spPr>
      </p:pic>
      <p:pic>
        <p:nvPicPr>
          <p:cNvPr id="26" name="Image 25" descr="Une image contenant habits, personne, homme, miroir&#10;&#10;Description générée automatiquement">
            <a:extLst>
              <a:ext uri="{FF2B5EF4-FFF2-40B4-BE49-F238E27FC236}">
                <a16:creationId xmlns:a16="http://schemas.microsoft.com/office/drawing/2014/main" id="{AE190944-0FC9-A28B-D133-332968EBC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39465"/>
            <a:ext cx="1945221" cy="19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7141" y="-105892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Lycée  ROCHEFEUILLE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4548" y="1628800"/>
            <a:ext cx="8153400" cy="4526280"/>
          </a:xfrm>
        </p:spPr>
        <p:txBody>
          <a:bodyPr>
            <a:normAutofit fontScale="70000" lnSpcReduction="20000"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2600" b="1" dirty="0"/>
              <a:t>Options de seconde Générale et Technologique</a:t>
            </a:r>
          </a:p>
          <a:p>
            <a:r>
              <a:rPr lang="fr-FR" sz="2000" dirty="0"/>
              <a:t>Écologie, Agronomie, Territoires et Développement Durable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600" b="1" dirty="0"/>
              <a:t>LYCÉE TECHNOLOGIQUE</a:t>
            </a:r>
            <a:endParaRPr lang="fr-FR" sz="2600" dirty="0"/>
          </a:p>
          <a:p>
            <a:pPr marL="0" indent="0">
              <a:buNone/>
            </a:pPr>
            <a:r>
              <a:rPr lang="fr-FR" sz="2000" dirty="0"/>
              <a:t>           </a:t>
            </a:r>
            <a:r>
              <a:rPr lang="fr-FR" sz="2000" b="1" dirty="0"/>
              <a:t>Première Bac</a:t>
            </a:r>
            <a:r>
              <a:rPr lang="fr-FR" sz="2000" dirty="0"/>
              <a:t> </a:t>
            </a:r>
            <a:r>
              <a:rPr lang="fr-FR" sz="2000" b="1" dirty="0"/>
              <a:t>STAV </a:t>
            </a:r>
            <a:r>
              <a:rPr lang="fr-FR" sz="2000" dirty="0"/>
              <a:t>(Sciences et Technologies de l’Agronomie et du Vivant)</a:t>
            </a:r>
          </a:p>
          <a:p>
            <a:endParaRPr lang="fr-FR" sz="2000" b="1" dirty="0"/>
          </a:p>
          <a:p>
            <a:pPr marL="0" indent="0">
              <a:buNone/>
            </a:pPr>
            <a:r>
              <a:rPr lang="fr-FR" sz="2400" b="1" dirty="0"/>
              <a:t>LYCÉE PROFESSIONNEL</a:t>
            </a:r>
            <a:endParaRPr lang="fr-FR" sz="2400" dirty="0"/>
          </a:p>
          <a:p>
            <a:r>
              <a:rPr lang="fr-FR" sz="2000" b="1" dirty="0"/>
              <a:t>Bac Pro </a:t>
            </a:r>
            <a:r>
              <a:rPr lang="fr-FR" sz="2000" dirty="0"/>
              <a:t>Service Aux Personnes et Aux Territoires (SAPAT)</a:t>
            </a:r>
          </a:p>
          <a:p>
            <a:r>
              <a:rPr lang="fr-FR" sz="2000" b="1" dirty="0"/>
              <a:t>Bac Pro </a:t>
            </a:r>
            <a:r>
              <a:rPr lang="fr-FR" sz="2000" dirty="0"/>
              <a:t>Technicien Conseil vente (TCV) – alimentation et boissons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Bac Pro </a:t>
            </a:r>
            <a:r>
              <a:rPr lang="fr-FR" sz="2000" dirty="0"/>
              <a:t>Conduite et Gestion d’une Exploitation Agricole (CGEA)		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Bac Pro </a:t>
            </a:r>
            <a:r>
              <a:rPr lang="fr-FR" sz="2000" dirty="0"/>
              <a:t>Gestion des Milieux Naturels et de la Faune (GMNF)	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CAPA</a:t>
            </a:r>
            <a:r>
              <a:rPr lang="fr-FR" sz="2000" dirty="0"/>
              <a:t> Métiers de l’Agriculture (CAP en apprentissage)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CAPA</a:t>
            </a:r>
            <a:r>
              <a:rPr lang="fr-FR" sz="2000" dirty="0"/>
              <a:t> Jardinier Paysagiste (CAP en apprentissage)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/>
              <a:t>BP</a:t>
            </a:r>
            <a:r>
              <a:rPr lang="fr-FR" sz="2000" dirty="0"/>
              <a:t> Aménagements Paysagers (Brevet Professionnel en apprentissage, après le CAP)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fr-FR" sz="3600" dirty="0">
                <a:highlight>
                  <a:srgbClr val="FFFF00"/>
                </a:highlight>
              </a:rPr>
              <a:t>	</a:t>
            </a:r>
          </a:p>
          <a:p>
            <a:endParaRPr lang="fr-FR" sz="1800" b="1" dirty="0"/>
          </a:p>
          <a:p>
            <a:endParaRPr lang="fr-FR" sz="1600" b="1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334240" y="778941"/>
            <a:ext cx="201622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MAYENNE / ERNÉE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E44FC-0E74-4F14-8EF0-3E4BE7A1F691}"/>
              </a:ext>
            </a:extLst>
          </p:cNvPr>
          <p:cNvSpPr/>
          <p:nvPr/>
        </p:nvSpPr>
        <p:spPr>
          <a:xfrm>
            <a:off x="4801092" y="488508"/>
            <a:ext cx="44563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 G/F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F50919-212F-4CCB-B168-BF9B844D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150" y="3209423"/>
            <a:ext cx="2691636" cy="16929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3DEA325-559C-4650-AB7A-CED14A55C5FA}"/>
              </a:ext>
            </a:extLst>
          </p:cNvPr>
          <p:cNvSpPr txBox="1"/>
          <p:nvPr/>
        </p:nvSpPr>
        <p:spPr>
          <a:xfrm>
            <a:off x="6012160" y="17749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https://www.rochefeuille.net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D66F18-8734-40CE-84A6-AFA66969D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61" y="5591213"/>
            <a:ext cx="5400600" cy="97569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89AC9E79-4B54-B587-426F-168D4BD2159A}"/>
              </a:ext>
            </a:extLst>
          </p:cNvPr>
          <p:cNvSpPr/>
          <p:nvPr/>
        </p:nvSpPr>
        <p:spPr>
          <a:xfrm>
            <a:off x="755576" y="2852936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97A8C5-CE3D-3D60-9499-D69D52E5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445224"/>
            <a:ext cx="2294554" cy="12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07" y="3933056"/>
            <a:ext cx="3001959" cy="8446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2458" y="-41235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CAMPUS ORION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/>
              <a:t>LYCÉE PROFESSIONNEL</a:t>
            </a:r>
          </a:p>
          <a:p>
            <a:endParaRPr lang="fr-FR" sz="1800" dirty="0"/>
          </a:p>
          <a:p>
            <a:r>
              <a:rPr lang="fr-FR" sz="1800" b="1" dirty="0"/>
              <a:t>Bac Pro </a:t>
            </a:r>
            <a:r>
              <a:rPr lang="fr-FR" sz="1800" dirty="0"/>
              <a:t>Laboratoire Contrôle Qualité</a:t>
            </a:r>
          </a:p>
          <a:p>
            <a:r>
              <a:rPr lang="fr-FR" sz="1800" b="1" dirty="0"/>
              <a:t>Bac Pro </a:t>
            </a:r>
            <a:r>
              <a:rPr lang="fr-FR" sz="1800" dirty="0"/>
              <a:t>Service Aux Personnes et Aux Territoires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65587" y="769282"/>
            <a:ext cx="208823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cs typeface="Arial" panose="020B0604020202020204" pitchFamily="34" charset="0"/>
              </a:rPr>
              <a:t>      EVRON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CE640E-0C44-40FF-B39F-ABC5AED14450}"/>
              </a:ext>
            </a:extLst>
          </p:cNvPr>
          <p:cNvSpPr txBox="1"/>
          <p:nvPr/>
        </p:nvSpPr>
        <p:spPr>
          <a:xfrm>
            <a:off x="5939421" y="1708009"/>
            <a:ext cx="2856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https://www.campus-orion.fr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64" y="3830461"/>
            <a:ext cx="5162886" cy="227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07" y="2227904"/>
            <a:ext cx="2663019" cy="888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E5B7F-BE56-B117-DEB2-9859BC3235F5}"/>
              </a:ext>
            </a:extLst>
          </p:cNvPr>
          <p:cNvSpPr/>
          <p:nvPr/>
        </p:nvSpPr>
        <p:spPr>
          <a:xfrm>
            <a:off x="4932040" y="393805"/>
            <a:ext cx="44563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 G/F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FD13B8-EDB9-19BD-BDEC-CDA7BB374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81" y="4777678"/>
            <a:ext cx="1213209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0775" y="54510"/>
            <a:ext cx="7359352" cy="990600"/>
          </a:xfrm>
        </p:spPr>
        <p:txBody>
          <a:bodyPr>
            <a:normAutofit/>
          </a:bodyPr>
          <a:lstStyle/>
          <a:p>
            <a:r>
              <a:rPr lang="fr-FR" sz="2800" b="1" dirty="0"/>
              <a:t>Lycée ST MICHEL – R. SCHUMAN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534624"/>
            <a:ext cx="5652120" cy="564522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9900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Options de seconde Générale et Technologique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9900"/>
              </a:buClr>
              <a:buSzPct val="60000"/>
              <a:buFont typeface="Wingdings"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indent="0">
              <a:buNone/>
            </a:pPr>
            <a:r>
              <a:rPr lang="fr-FR" sz="1600" dirty="0"/>
              <a:t> </a:t>
            </a:r>
            <a:r>
              <a:rPr lang="fr-FR" sz="1600" b="1" i="1" u="sng" dirty="0"/>
              <a:t>Enseignement général :</a:t>
            </a:r>
          </a:p>
          <a:p>
            <a:r>
              <a:rPr lang="fr-FR" sz="1600" dirty="0"/>
              <a:t> </a:t>
            </a:r>
            <a:r>
              <a:rPr lang="fr-FR" sz="1600" dirty="0" err="1"/>
              <a:t>LVC</a:t>
            </a:r>
            <a:r>
              <a:rPr lang="fr-FR" sz="1600" dirty="0"/>
              <a:t> : Allemand, Japonais, Langue des Signes Française </a:t>
            </a:r>
            <a:r>
              <a:rPr lang="fr-FR" sz="1000" dirty="0"/>
              <a:t>(projet) </a:t>
            </a:r>
          </a:p>
          <a:p>
            <a:r>
              <a:rPr lang="fr-FR" sz="1600" dirty="0"/>
              <a:t> Latin</a:t>
            </a:r>
          </a:p>
          <a:p>
            <a:r>
              <a:rPr lang="fr-FR" sz="1600" dirty="0"/>
              <a:t> EPS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lang="fr-FR" sz="1600" dirty="0"/>
              <a:t>Arts Plastiques               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Section européenne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indent="0">
              <a:buNone/>
            </a:pPr>
            <a:r>
              <a:rPr lang="fr-FR" sz="1600" b="1" i="1" u="sng" dirty="0"/>
              <a:t>Enseignement technologique :</a:t>
            </a:r>
          </a:p>
          <a:p>
            <a:r>
              <a:rPr lang="fr-FR" sz="1600" dirty="0"/>
              <a:t>Sciences de l’Ingénieur</a:t>
            </a:r>
          </a:p>
          <a:p>
            <a:r>
              <a:rPr lang="fr-FR" sz="1600" dirty="0"/>
              <a:t>Création et Innovation Technologique </a:t>
            </a:r>
          </a:p>
          <a:p>
            <a:r>
              <a:rPr lang="fr-FR" sz="1600" dirty="0"/>
              <a:t>Management et Gestion </a:t>
            </a:r>
          </a:p>
          <a:p>
            <a:endParaRPr lang="fr-FR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GÉNÉRAL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Première Générale </a:t>
            </a:r>
          </a:p>
          <a:p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771800" y="820507"/>
            <a:ext cx="2160240" cy="400110"/>
          </a:xfrm>
          <a:prstGeom prst="rect">
            <a:avLst/>
          </a:prstGeom>
          <a:solidFill>
            <a:srgbClr val="D1C90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Château-Gontier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D635DA-4084-41FE-AE54-552CEFCAC27C}"/>
              </a:ext>
            </a:extLst>
          </p:cNvPr>
          <p:cNvSpPr txBox="1"/>
          <p:nvPr/>
        </p:nvSpPr>
        <p:spPr>
          <a:xfrm>
            <a:off x="6787654" y="1220617"/>
            <a:ext cx="3940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https://eccg53.fr/</a:t>
            </a:r>
          </a:p>
        </p:txBody>
      </p:sp>
      <p:sp>
        <p:nvSpPr>
          <p:cNvPr id="8" name="Signe Plus 7">
            <a:extLst>
              <a:ext uri="{FF2B5EF4-FFF2-40B4-BE49-F238E27FC236}">
                <a16:creationId xmlns:a16="http://schemas.microsoft.com/office/drawing/2014/main" id="{321791DE-5AF0-1061-A15B-5748F88D43E9}"/>
              </a:ext>
            </a:extLst>
          </p:cNvPr>
          <p:cNvSpPr/>
          <p:nvPr/>
        </p:nvSpPr>
        <p:spPr>
          <a:xfrm flipV="1">
            <a:off x="2051720" y="3444999"/>
            <a:ext cx="418379" cy="409425"/>
          </a:xfrm>
          <a:prstGeom prst="mathPlus">
            <a:avLst/>
          </a:prstGeom>
          <a:solidFill>
            <a:srgbClr val="D1C909"/>
          </a:solidFill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2" name="Image 11" descr="Une image contenant habits, jeans, personne, chaussures&#10;&#10;Description générée automatiquement">
            <a:extLst>
              <a:ext uri="{FF2B5EF4-FFF2-40B4-BE49-F238E27FC236}">
                <a16:creationId xmlns:a16="http://schemas.microsoft.com/office/drawing/2014/main" id="{00914C65-E7F8-CFF9-9E28-6F1C31040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31" y="1345200"/>
            <a:ext cx="4016237" cy="40162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Image 13" descr="Une image contenant motif, carré, jaune, Rectangle&#10;&#10;Description générée automatiquement">
            <a:extLst>
              <a:ext uri="{FF2B5EF4-FFF2-40B4-BE49-F238E27FC236}">
                <a16:creationId xmlns:a16="http://schemas.microsoft.com/office/drawing/2014/main" id="{97AD72AD-0541-8554-FE6F-0DA9CD270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74" y="-43272"/>
            <a:ext cx="1411235" cy="14112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369BE5-7D9F-2634-28F8-D95FFCAE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29" y="125249"/>
            <a:ext cx="340183" cy="3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3">
            <a:extLst>
              <a:ext uri="{FF2B5EF4-FFF2-40B4-BE49-F238E27FC236}">
                <a16:creationId xmlns:a16="http://schemas.microsoft.com/office/drawing/2014/main" id="{B0C0EF77-30CA-EAC0-FB68-F8A653FA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28" y="504438"/>
            <a:ext cx="340183" cy="3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 4">
            <a:extLst>
              <a:ext uri="{FF2B5EF4-FFF2-40B4-BE49-F238E27FC236}">
                <a16:creationId xmlns:a16="http://schemas.microsoft.com/office/drawing/2014/main" id="{BF896289-B405-80EA-3E99-49899F6A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63" y="875360"/>
            <a:ext cx="340619" cy="3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8021BEE-30E4-54F4-B191-118EAC0BAA05}"/>
              </a:ext>
            </a:extLst>
          </p:cNvPr>
          <p:cNvSpPr/>
          <p:nvPr/>
        </p:nvSpPr>
        <p:spPr>
          <a:xfrm>
            <a:off x="5199703" y="1672027"/>
            <a:ext cx="3921991" cy="3645098"/>
          </a:xfrm>
          <a:prstGeom prst="ellipse">
            <a:avLst/>
          </a:prstGeom>
          <a:noFill/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Flèche : droite rayée 4">
            <a:extLst>
              <a:ext uri="{FF2B5EF4-FFF2-40B4-BE49-F238E27FC236}">
                <a16:creationId xmlns:a16="http://schemas.microsoft.com/office/drawing/2014/main" id="{0973B356-8F1B-7899-B5AA-3AADE6F5AA30}"/>
              </a:ext>
            </a:extLst>
          </p:cNvPr>
          <p:cNvSpPr/>
          <p:nvPr/>
        </p:nvSpPr>
        <p:spPr>
          <a:xfrm>
            <a:off x="251520" y="5877272"/>
            <a:ext cx="360040" cy="288032"/>
          </a:xfrm>
          <a:prstGeom prst="stripedRightArrow">
            <a:avLst/>
          </a:prstGeom>
          <a:solidFill>
            <a:srgbClr val="D1C909"/>
          </a:solidFill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FABE3FF0-587A-9CB7-878C-2A83E00ABEB0}"/>
              </a:ext>
            </a:extLst>
          </p:cNvPr>
          <p:cNvSpPr/>
          <p:nvPr/>
        </p:nvSpPr>
        <p:spPr>
          <a:xfrm>
            <a:off x="4283968" y="4149080"/>
            <a:ext cx="2592287" cy="2355277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BE329A17-89C4-BA52-C45A-FBA96D8CC93C}"/>
              </a:ext>
            </a:extLst>
          </p:cNvPr>
          <p:cNvSpPr/>
          <p:nvPr/>
        </p:nvSpPr>
        <p:spPr>
          <a:xfrm>
            <a:off x="6787654" y="4581128"/>
            <a:ext cx="2032818" cy="1923229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7EB1971-862F-2C54-9CC7-9A246570418F}"/>
              </a:ext>
            </a:extLst>
          </p:cNvPr>
          <p:cNvSpPr/>
          <p:nvPr/>
        </p:nvSpPr>
        <p:spPr>
          <a:xfrm>
            <a:off x="4208794" y="4101297"/>
            <a:ext cx="2742633" cy="2520280"/>
          </a:xfrm>
          <a:prstGeom prst="ellipse">
            <a:avLst/>
          </a:prstGeom>
          <a:noFill/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C9A3A21-847A-4055-4851-5897195F7725}"/>
              </a:ext>
            </a:extLst>
          </p:cNvPr>
          <p:cNvSpPr/>
          <p:nvPr/>
        </p:nvSpPr>
        <p:spPr>
          <a:xfrm>
            <a:off x="6713143" y="4437112"/>
            <a:ext cx="2179337" cy="2147637"/>
          </a:xfrm>
          <a:prstGeom prst="ellipse">
            <a:avLst/>
          </a:prstGeom>
          <a:noFill/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FAE9BA-9382-AE9B-01FD-219567F03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34" y="113977"/>
            <a:ext cx="997216" cy="10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3C21859-CFCE-EF44-0ABC-A037C57E1B16}"/>
              </a:ext>
            </a:extLst>
          </p:cNvPr>
          <p:cNvSpPr txBox="1">
            <a:spLocks/>
          </p:cNvSpPr>
          <p:nvPr/>
        </p:nvSpPr>
        <p:spPr>
          <a:xfrm>
            <a:off x="1387543" y="12314"/>
            <a:ext cx="7359352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4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/>
                <a:ea typeface="+mj-ea"/>
                <a:cs typeface="+mj-cs"/>
              </a:rPr>
              <a:t>Lycée ST MICHEL – R. SCHUMAN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8C2B3F-4773-2344-4E56-47CE3B2BEC85}"/>
              </a:ext>
            </a:extLst>
          </p:cNvPr>
          <p:cNvSpPr txBox="1"/>
          <p:nvPr/>
        </p:nvSpPr>
        <p:spPr>
          <a:xfrm>
            <a:off x="2774800" y="793990"/>
            <a:ext cx="2160240" cy="400110"/>
          </a:xfrm>
          <a:prstGeom prst="rect">
            <a:avLst/>
          </a:prstGeom>
          <a:solidFill>
            <a:srgbClr val="D1C90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Château-Gontier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116461-CEFB-3561-41B8-66B7D141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79" y="125303"/>
            <a:ext cx="340183" cy="3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9CFD3B7B-F962-7F2D-1DBB-370E6B9A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78" y="504492"/>
            <a:ext cx="340183" cy="3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1510EA4B-0CDA-052A-ACC9-79F83700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13" y="875414"/>
            <a:ext cx="340619" cy="3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01CAB54-4845-28C4-C945-9961477799A8}"/>
              </a:ext>
            </a:extLst>
          </p:cNvPr>
          <p:cNvSpPr txBox="1">
            <a:spLocks/>
          </p:cNvSpPr>
          <p:nvPr/>
        </p:nvSpPr>
        <p:spPr>
          <a:xfrm>
            <a:off x="139112" y="1755262"/>
            <a:ext cx="5076056" cy="507277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lang="fr-FR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lang="fr-FR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lang="fr-FR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lang="fr-F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lang="fr-F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lang="fr-F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PROFESSIONNEL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CAPA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Service Aux Personnes et Vente en Espace Rural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Service Aux Personnes et Aux Territoires (SAPAT) Rural (en temps plein et en apprentissage à partir de la classe de 1ère)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Technicien-Conseil-Vente en  Alimentation et boissons, option produits alimentaires (en apprentissage et en temps plein à partir de la classe de seconde)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Options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Sport animation – Espagnol – Langue des Signes Française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2" name="Image 11" descr="Une image contenant motif, capture d’écran, carré, Symétrie&#10;&#10;Description générée automatiquement">
            <a:extLst>
              <a:ext uri="{FF2B5EF4-FFF2-40B4-BE49-F238E27FC236}">
                <a16:creationId xmlns:a16="http://schemas.microsoft.com/office/drawing/2014/main" id="{2C5C49C1-CAC8-8280-C2D1-D624FC760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01" y="-35558"/>
            <a:ext cx="1387256" cy="13872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F0C5426-12A8-608E-E642-769BCF2A6D0D}"/>
              </a:ext>
            </a:extLst>
          </p:cNvPr>
          <p:cNvSpPr txBox="1"/>
          <p:nvPr/>
        </p:nvSpPr>
        <p:spPr>
          <a:xfrm>
            <a:off x="4679505" y="1249413"/>
            <a:ext cx="44644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https://eccg53.fr/enseignement-professionnelSchuman - eccg53.fr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78E9CA-00FD-8D98-A34E-467B9EBED927}"/>
              </a:ext>
            </a:extLst>
          </p:cNvPr>
          <p:cNvSpPr/>
          <p:nvPr/>
        </p:nvSpPr>
        <p:spPr>
          <a:xfrm>
            <a:off x="5364088" y="1689333"/>
            <a:ext cx="3563888" cy="331236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B3EB0D45-59E8-D729-217A-72A64A12A726}"/>
              </a:ext>
            </a:extLst>
          </p:cNvPr>
          <p:cNvSpPr/>
          <p:nvPr/>
        </p:nvSpPr>
        <p:spPr>
          <a:xfrm>
            <a:off x="5295303" y="1614380"/>
            <a:ext cx="3709585" cy="3554287"/>
          </a:xfrm>
          <a:prstGeom prst="flowChartConnector">
            <a:avLst/>
          </a:prstGeom>
          <a:noFill/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33CB5481-A0A0-FD05-4C9C-87E061A02FCF}"/>
              </a:ext>
            </a:extLst>
          </p:cNvPr>
          <p:cNvSpPr/>
          <p:nvPr/>
        </p:nvSpPr>
        <p:spPr>
          <a:xfrm>
            <a:off x="5292080" y="4238580"/>
            <a:ext cx="2323360" cy="2304256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969A1D8-7742-B820-A4DB-0F8413D53BB2}"/>
              </a:ext>
            </a:extLst>
          </p:cNvPr>
          <p:cNvSpPr/>
          <p:nvPr/>
        </p:nvSpPr>
        <p:spPr>
          <a:xfrm>
            <a:off x="5144841" y="4149080"/>
            <a:ext cx="2595510" cy="2520280"/>
          </a:xfrm>
          <a:prstGeom prst="flowChartConnector">
            <a:avLst/>
          </a:prstGeom>
          <a:noFill/>
          <a:ln>
            <a:solidFill>
              <a:srgbClr val="D1C9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2" name="Image 21" descr="Une image contenant cercle, symbole, logo, Police&#10;&#10;Description générée automatiquement">
            <a:extLst>
              <a:ext uri="{FF2B5EF4-FFF2-40B4-BE49-F238E27FC236}">
                <a16:creationId xmlns:a16="http://schemas.microsoft.com/office/drawing/2014/main" id="{B40B09BC-72D6-67C7-2432-DAFC7AB561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641008"/>
            <a:ext cx="1412776" cy="14127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63EFBFF-5A7F-DFA1-EA00-991D154C47A8}"/>
              </a:ext>
            </a:extLst>
          </p:cNvPr>
          <p:cNvSpPr txBox="1"/>
          <p:nvPr/>
        </p:nvSpPr>
        <p:spPr>
          <a:xfrm>
            <a:off x="7062829" y="6312003"/>
            <a:ext cx="2078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SEJOURS ERASMUS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STAGES IRLANDE et BELGIQUE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CF31BA-C9F9-9A74-F201-2E7E63D46D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1819" y="111726"/>
            <a:ext cx="1004355" cy="1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134199"/>
            <a:ext cx="7668344" cy="990600"/>
          </a:xfrm>
        </p:spPr>
        <p:txBody>
          <a:bodyPr>
            <a:normAutofit/>
          </a:bodyPr>
          <a:lstStyle/>
          <a:p>
            <a:r>
              <a:rPr lang="fr-FR" sz="3600" b="1" dirty="0"/>
              <a:t>La formation après la 3ème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6309320"/>
            <a:ext cx="8640960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Classe de 3</a:t>
            </a:r>
            <a:r>
              <a:rPr lang="fr-FR" sz="2400" b="1" baseline="30000" dirty="0">
                <a:solidFill>
                  <a:schemeClr val="tx1"/>
                </a:solidFill>
              </a:rPr>
              <a:t>ème 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(avis du conseil de classe du troisième trimestre)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6016" y="5373216"/>
            <a:ext cx="4248472" cy="488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chemeClr val="tx1"/>
                </a:solidFill>
              </a:rPr>
              <a:t>Voie professionnelle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5373216"/>
            <a:ext cx="4248472" cy="4888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chemeClr val="tx1"/>
                </a:solidFill>
              </a:rPr>
              <a:t>Voie générale et technologique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528" y="4668366"/>
            <a:ext cx="4248472" cy="48882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  <a:r>
              <a:rPr lang="fr-FR" b="1" baseline="30000" dirty="0">
                <a:solidFill>
                  <a:schemeClr val="tx1"/>
                </a:solidFill>
              </a:rPr>
              <a:t>nde</a:t>
            </a:r>
            <a:r>
              <a:rPr lang="fr-FR" b="1" dirty="0">
                <a:solidFill>
                  <a:schemeClr val="tx1"/>
                </a:solidFill>
              </a:rPr>
              <a:t> générale et technologique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6016" y="4668366"/>
            <a:ext cx="2016224" cy="48882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  <a:r>
              <a:rPr lang="fr-FR" b="1" baseline="30000" dirty="0">
                <a:solidFill>
                  <a:schemeClr val="tx1"/>
                </a:solidFill>
              </a:rPr>
              <a:t>nde</a:t>
            </a:r>
            <a:r>
              <a:rPr lang="fr-FR" b="1" dirty="0">
                <a:solidFill>
                  <a:schemeClr val="tx1"/>
                </a:solidFill>
              </a:rPr>
              <a:t> Bac pro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8264" y="4668366"/>
            <a:ext cx="2016224" cy="488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CAP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6016" y="3789040"/>
            <a:ext cx="2016224" cy="48643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  <a:r>
              <a:rPr lang="fr-FR" b="1" baseline="30000" dirty="0">
                <a:solidFill>
                  <a:schemeClr val="tx1"/>
                </a:solidFill>
              </a:rPr>
              <a:t>ère</a:t>
            </a:r>
            <a:r>
              <a:rPr lang="fr-FR" b="1" dirty="0">
                <a:solidFill>
                  <a:schemeClr val="tx1"/>
                </a:solidFill>
              </a:rPr>
              <a:t> Bac Pro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48264" y="3789040"/>
            <a:ext cx="2016224" cy="4864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CAP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16016" y="2852936"/>
            <a:ext cx="2016224" cy="48643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Term</a:t>
            </a:r>
            <a:r>
              <a:rPr lang="fr-FR" b="1" dirty="0">
                <a:solidFill>
                  <a:schemeClr val="tx1"/>
                </a:solidFill>
              </a:rPr>
              <a:t>. Bac Pro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3528" y="3789040"/>
            <a:ext cx="2016224" cy="48643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  <a:r>
              <a:rPr lang="fr-FR" b="1" baseline="30000" dirty="0">
                <a:solidFill>
                  <a:schemeClr val="tx1"/>
                </a:solidFill>
              </a:rPr>
              <a:t>ère</a:t>
            </a:r>
            <a:r>
              <a:rPr lang="fr-FR" b="1" dirty="0">
                <a:solidFill>
                  <a:schemeClr val="tx1"/>
                </a:solidFill>
              </a:rPr>
              <a:t> générale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55776" y="3789040"/>
            <a:ext cx="2016224" cy="486434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  <a:r>
              <a:rPr lang="fr-FR" b="1" baseline="30000" dirty="0">
                <a:solidFill>
                  <a:schemeClr val="tx1"/>
                </a:solidFill>
              </a:rPr>
              <a:t>ère</a:t>
            </a:r>
            <a:r>
              <a:rPr lang="fr-FR" b="1" dirty="0">
                <a:solidFill>
                  <a:schemeClr val="tx1"/>
                </a:solidFill>
              </a:rPr>
              <a:t> technologique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3528" y="2852936"/>
            <a:ext cx="2016224" cy="48643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Term</a:t>
            </a:r>
            <a:r>
              <a:rPr lang="fr-FR" b="1" dirty="0">
                <a:solidFill>
                  <a:schemeClr val="tx1"/>
                </a:solidFill>
              </a:rPr>
              <a:t>. générale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11760" y="2852936"/>
            <a:ext cx="2160240" cy="486434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Term</a:t>
            </a:r>
            <a:r>
              <a:rPr lang="fr-FR" b="1" dirty="0">
                <a:solidFill>
                  <a:schemeClr val="tx1"/>
                </a:solidFill>
              </a:rPr>
              <a:t>. technologique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55719" y="230466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Bac Général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08995" y="2290377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Bac Technologique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637656" y="232050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Bac Professionnel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164288" y="339901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CAP</a:t>
            </a:r>
          </a:p>
        </p:txBody>
      </p:sp>
      <p:cxnSp>
        <p:nvCxnSpPr>
          <p:cNvPr id="36" name="Connecteur droit avec flèche 35"/>
          <p:cNvCxnSpPr>
            <a:stCxn id="4" idx="0"/>
            <a:endCxn id="8" idx="2"/>
          </p:cNvCxnSpPr>
          <p:nvPr/>
        </p:nvCxnSpPr>
        <p:spPr>
          <a:xfrm flipV="1">
            <a:off x="4644008" y="5862042"/>
            <a:ext cx="2196244" cy="447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4" idx="0"/>
            <a:endCxn id="9" idx="2"/>
          </p:cNvCxnSpPr>
          <p:nvPr/>
        </p:nvCxnSpPr>
        <p:spPr>
          <a:xfrm flipH="1" flipV="1">
            <a:off x="2447764" y="5862042"/>
            <a:ext cx="2196244" cy="447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3" idx="0"/>
            <a:endCxn id="20" idx="2"/>
          </p:cNvCxnSpPr>
          <p:nvPr/>
        </p:nvCxnSpPr>
        <p:spPr>
          <a:xfrm flipH="1" flipV="1">
            <a:off x="1331640" y="4275474"/>
            <a:ext cx="1116124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13" idx="0"/>
            <a:endCxn id="21" idx="2"/>
          </p:cNvCxnSpPr>
          <p:nvPr/>
        </p:nvCxnSpPr>
        <p:spPr>
          <a:xfrm flipV="1">
            <a:off x="2447764" y="4275474"/>
            <a:ext cx="1116124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0" idx="0"/>
            <a:endCxn id="22" idx="2"/>
          </p:cNvCxnSpPr>
          <p:nvPr/>
        </p:nvCxnSpPr>
        <p:spPr>
          <a:xfrm flipV="1">
            <a:off x="1331640" y="3339370"/>
            <a:ext cx="0" cy="449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3491880" y="3339370"/>
            <a:ext cx="72008" cy="449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14" idx="0"/>
            <a:endCxn id="16" idx="2"/>
          </p:cNvCxnSpPr>
          <p:nvPr/>
        </p:nvCxnSpPr>
        <p:spPr>
          <a:xfrm flipV="1">
            <a:off x="5724128" y="4275474"/>
            <a:ext cx="0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endCxn id="19" idx="2"/>
          </p:cNvCxnSpPr>
          <p:nvPr/>
        </p:nvCxnSpPr>
        <p:spPr>
          <a:xfrm flipV="1">
            <a:off x="5724128" y="3339370"/>
            <a:ext cx="0" cy="449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7956376" y="4260244"/>
            <a:ext cx="0" cy="392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Flèche droite 53"/>
          <p:cNvSpPr/>
          <p:nvPr/>
        </p:nvSpPr>
        <p:spPr>
          <a:xfrm rot="18704719">
            <a:off x="4200488" y="4385791"/>
            <a:ext cx="886605" cy="144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 droite 56"/>
          <p:cNvSpPr/>
          <p:nvPr/>
        </p:nvSpPr>
        <p:spPr>
          <a:xfrm rot="10800000">
            <a:off x="6545737" y="3872234"/>
            <a:ext cx="494876" cy="248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C05544-6A7B-4997-A109-6C41082C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25" y="1804754"/>
            <a:ext cx="237765" cy="5564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159C86-36CE-4CE9-9CF4-65735D73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631" y="1804753"/>
            <a:ext cx="237765" cy="4856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3C2B0B-636D-40EC-92B2-63A6296C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248" y="1804754"/>
            <a:ext cx="237765" cy="5593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7D7EFE-D017-4341-8998-6172A652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7484">
            <a:off x="7873496" y="2701294"/>
            <a:ext cx="237765" cy="6096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05745E-2F85-493E-8018-30D13ABE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88926">
            <a:off x="6914642" y="2004685"/>
            <a:ext cx="248302" cy="6366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1C3BD1-1BC8-485B-BDB9-14E1E8D3B4DB}"/>
              </a:ext>
            </a:extLst>
          </p:cNvPr>
          <p:cNvSpPr/>
          <p:nvPr/>
        </p:nvSpPr>
        <p:spPr>
          <a:xfrm>
            <a:off x="7469792" y="2021266"/>
            <a:ext cx="1314165" cy="2893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Vie active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C75BA2-FFA0-42AB-8D23-6CEA35FBF861}"/>
              </a:ext>
            </a:extLst>
          </p:cNvPr>
          <p:cNvSpPr/>
          <p:nvPr/>
        </p:nvSpPr>
        <p:spPr>
          <a:xfrm>
            <a:off x="5148064" y="1556792"/>
            <a:ext cx="1152128" cy="247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Etudes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6E3641F-1EEE-4145-A806-CA5AEFE8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55" y="1467720"/>
            <a:ext cx="1170533" cy="49991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13F46AB-8440-49F6-B011-7B50E1468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68" y="1468389"/>
            <a:ext cx="1170533" cy="499915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8F3CC044-7012-BDD2-2A71-F8370C81C2C8}"/>
              </a:ext>
            </a:extLst>
          </p:cNvPr>
          <p:cNvSpPr/>
          <p:nvPr/>
        </p:nvSpPr>
        <p:spPr>
          <a:xfrm>
            <a:off x="4355976" y="4858665"/>
            <a:ext cx="720079" cy="140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ouble flèche horizontale 17">
            <a:extLst>
              <a:ext uri="{FF2B5EF4-FFF2-40B4-BE49-F238E27FC236}">
                <a16:creationId xmlns:a16="http://schemas.microsoft.com/office/drawing/2014/main" id="{9F8F9E07-19F3-81E0-8162-92109E2B67D3}"/>
              </a:ext>
            </a:extLst>
          </p:cNvPr>
          <p:cNvSpPr/>
          <p:nvPr/>
        </p:nvSpPr>
        <p:spPr>
          <a:xfrm>
            <a:off x="4391980" y="3853195"/>
            <a:ext cx="576063" cy="1888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1271527D-1328-EF01-C594-739FC3C80634}"/>
              </a:ext>
            </a:extLst>
          </p:cNvPr>
          <p:cNvSpPr/>
          <p:nvPr/>
        </p:nvSpPr>
        <p:spPr>
          <a:xfrm rot="13195814">
            <a:off x="4217910" y="4416688"/>
            <a:ext cx="815949" cy="91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0E53BE7C-5489-3F1C-D485-E613E6447594}"/>
              </a:ext>
            </a:extLst>
          </p:cNvPr>
          <p:cNvSpPr/>
          <p:nvPr/>
        </p:nvSpPr>
        <p:spPr>
          <a:xfrm>
            <a:off x="2070024" y="4104758"/>
            <a:ext cx="720079" cy="140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7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7829971" y="2692794"/>
            <a:ext cx="1275081" cy="189831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3793" y="-60664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Lycée DON BOSCO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1560" y="1628800"/>
            <a:ext cx="8424936" cy="5229200"/>
          </a:xfrm>
        </p:spPr>
        <p:txBody>
          <a:bodyPr>
            <a:norm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1800" b="1" dirty="0"/>
              <a:t>Options de seconde Générale et Technologique</a:t>
            </a:r>
          </a:p>
          <a:p>
            <a:pPr marL="0" indent="0">
              <a:buNone/>
            </a:pPr>
            <a:r>
              <a:rPr lang="fr-FR" sz="1800" b="1" i="1" u="sng" dirty="0"/>
              <a:t>Enseignement général 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 dirty="0"/>
              <a:t>LV C : Allemand, Espagnol, Japonais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 dirty="0"/>
              <a:t>Latin, EPS, Arts Plastiques, </a:t>
            </a:r>
          </a:p>
          <a:p>
            <a:pPr marL="0" indent="0">
              <a:buNone/>
            </a:pPr>
            <a:endParaRPr lang="fr-FR" sz="2300" dirty="0"/>
          </a:p>
          <a:p>
            <a:pPr marL="0" indent="0">
              <a:buNone/>
            </a:pPr>
            <a:r>
              <a:rPr lang="fr-FR" sz="1800" i="1" dirty="0"/>
              <a:t>  Parcours Perso EURO Anglais -  Cambridge</a:t>
            </a:r>
          </a:p>
          <a:p>
            <a:pPr marL="0" indent="0">
              <a:buNone/>
            </a:pPr>
            <a:r>
              <a:rPr lang="fr-FR" sz="1800" i="1" dirty="0"/>
              <a:t>  Pôle départemental d’Athlétisme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r>
              <a:rPr lang="fr-FR" sz="1800" b="1" i="1" u="sng" dirty="0"/>
              <a:t>Enseignement technologique :</a:t>
            </a:r>
            <a:endParaRPr lang="fr-FR" sz="1800" b="1" i="1" dirty="0"/>
          </a:p>
          <a:p>
            <a:r>
              <a:rPr lang="fr-FR" sz="1800" dirty="0"/>
              <a:t>Management et Gestion</a:t>
            </a:r>
          </a:p>
          <a:p>
            <a:r>
              <a:rPr lang="fr-FR" sz="1800" dirty="0"/>
              <a:t>Sciences de l’ingénieur</a:t>
            </a:r>
            <a:endParaRPr lang="fr-FR" sz="1800" b="1" dirty="0"/>
          </a:p>
          <a:p>
            <a:pPr marL="0" indent="0">
              <a:buNone/>
            </a:pPr>
            <a:r>
              <a:rPr lang="fr-FR" sz="1800" b="1" dirty="0"/>
              <a:t>LYCÉE GÉNÉRAL </a:t>
            </a:r>
          </a:p>
          <a:p>
            <a:pPr marL="0" indent="0">
              <a:buNone/>
            </a:pPr>
            <a:r>
              <a:rPr lang="fr-FR" sz="1800" b="1" dirty="0"/>
              <a:t>           Première Générale </a:t>
            </a:r>
          </a:p>
          <a:p>
            <a:pPr marL="0" indent="0">
              <a:buNone/>
            </a:pPr>
            <a:endParaRPr lang="fr-FR" sz="1800" dirty="0"/>
          </a:p>
          <a:p>
            <a:endParaRPr lang="fr-FR" sz="4400" dirty="0"/>
          </a:p>
          <a:p>
            <a:pPr marL="0" indent="0">
              <a:buNone/>
            </a:pPr>
            <a:endParaRPr lang="fr-FR" sz="4300" dirty="0"/>
          </a:p>
          <a:p>
            <a:pPr marL="0" indent="0">
              <a:buNone/>
            </a:pPr>
            <a:endParaRPr lang="fr-FR" sz="4300" dirty="0"/>
          </a:p>
          <a:p>
            <a:pPr marL="0" indent="0">
              <a:buNone/>
            </a:pPr>
            <a:endParaRPr lang="fr-FR" sz="4300" dirty="0"/>
          </a:p>
          <a:p>
            <a:pPr marL="0" indent="0">
              <a:buNone/>
            </a:pPr>
            <a:endParaRPr lang="fr-FR" sz="4300" dirty="0"/>
          </a:p>
          <a:p>
            <a:pPr marL="0" indent="0">
              <a:buNone/>
            </a:pPr>
            <a:endParaRPr lang="fr-FR" sz="4300" dirty="0"/>
          </a:p>
        </p:txBody>
      </p:sp>
      <p:sp>
        <p:nvSpPr>
          <p:cNvPr id="4" name="ZoneTexte 3"/>
          <p:cNvSpPr txBox="1"/>
          <p:nvPr/>
        </p:nvSpPr>
        <p:spPr>
          <a:xfrm>
            <a:off x="2787817" y="773777"/>
            <a:ext cx="138599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MAYENNE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710C4-9652-4D73-8189-69D8D548DAA5}"/>
              </a:ext>
            </a:extLst>
          </p:cNvPr>
          <p:cNvSpPr/>
          <p:nvPr/>
        </p:nvSpPr>
        <p:spPr>
          <a:xfrm>
            <a:off x="3972355" y="542860"/>
            <a:ext cx="41984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G/F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1113A-5F7B-4B60-BF51-C7E54CB6E498}"/>
              </a:ext>
            </a:extLst>
          </p:cNvPr>
          <p:cNvSpPr txBox="1"/>
          <p:nvPr/>
        </p:nvSpPr>
        <p:spPr>
          <a:xfrm>
            <a:off x="6071601" y="147804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https://donboscomayenne.fr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32" y="91720"/>
            <a:ext cx="1152128" cy="11521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390" y="3987632"/>
            <a:ext cx="2427114" cy="5744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507" y="3509690"/>
            <a:ext cx="2187974" cy="454507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71A7DAD-526B-1654-82C4-AE8E27E68A4E}"/>
              </a:ext>
            </a:extLst>
          </p:cNvPr>
          <p:cNvSpPr/>
          <p:nvPr/>
        </p:nvSpPr>
        <p:spPr>
          <a:xfrm>
            <a:off x="827584" y="6266149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Signe Plus 11">
            <a:extLst>
              <a:ext uri="{FF2B5EF4-FFF2-40B4-BE49-F238E27FC236}">
                <a16:creationId xmlns:a16="http://schemas.microsoft.com/office/drawing/2014/main" id="{6882B05C-2BCA-ADD8-3D2B-48FE898CF5FC}"/>
              </a:ext>
            </a:extLst>
          </p:cNvPr>
          <p:cNvSpPr/>
          <p:nvPr/>
        </p:nvSpPr>
        <p:spPr>
          <a:xfrm flipV="1">
            <a:off x="344795" y="3778215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040" y="118212"/>
            <a:ext cx="1422464" cy="434642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828127" y="5017010"/>
            <a:ext cx="2112959" cy="1500799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868682" y="1901712"/>
            <a:ext cx="1943056" cy="1500799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488945" y="5076617"/>
            <a:ext cx="2091002" cy="1441192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2998" y="-139659"/>
            <a:ext cx="7359352" cy="990600"/>
          </a:xfrm>
        </p:spPr>
        <p:txBody>
          <a:bodyPr>
            <a:normAutofit/>
          </a:bodyPr>
          <a:lstStyle/>
          <a:p>
            <a:r>
              <a:rPr lang="fr-FR" sz="4000" b="1" dirty="0"/>
              <a:t>Lycée DON BOSCO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569029"/>
            <a:ext cx="7863408" cy="5288971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A6B727"/>
              </a:buClr>
              <a:buNone/>
            </a:pPr>
            <a:r>
              <a:rPr lang="fr-FR" sz="1800" b="1" dirty="0">
                <a:solidFill>
                  <a:srgbClr val="000000"/>
                </a:solidFill>
              </a:rPr>
              <a:t>LYCÉE PROFESSIONNEL / CFP-UFA Don Bosco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u="sng" dirty="0">
                <a:solidFill>
                  <a:srgbClr val="000000"/>
                </a:solidFill>
              </a:rPr>
              <a:t>Seconde Métiers de la Beauté et du Bien-être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Bac Pro </a:t>
            </a:r>
            <a:r>
              <a:rPr lang="fr-FR" sz="1800" dirty="0">
                <a:solidFill>
                  <a:srgbClr val="000000"/>
                </a:solidFill>
              </a:rPr>
              <a:t>Esthétique Cosmétique Parfumerie        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CAP</a:t>
            </a:r>
            <a:r>
              <a:rPr lang="fr-FR" sz="1800" dirty="0">
                <a:solidFill>
                  <a:srgbClr val="000000"/>
                </a:solidFill>
              </a:rPr>
              <a:t>  Esthétique Cosmétique Parfumerie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Bac Pro </a:t>
            </a:r>
            <a:r>
              <a:rPr lang="fr-FR" sz="1800" dirty="0"/>
              <a:t>Métiers de la coiffure </a:t>
            </a:r>
            <a:endParaRPr lang="fr-FR" sz="1800" b="1" dirty="0"/>
          </a:p>
          <a:p>
            <a:pPr lvl="0">
              <a:buClr>
                <a:srgbClr val="A6B727"/>
              </a:buClr>
            </a:pPr>
            <a:r>
              <a:rPr lang="fr-FR" sz="1800" b="1" dirty="0"/>
              <a:t>CAP</a:t>
            </a:r>
            <a:r>
              <a:rPr lang="fr-FR" sz="1800" dirty="0"/>
              <a:t> Métiers de la coiffure (Apprentissage)  </a:t>
            </a:r>
            <a:endParaRPr lang="fr-FR" sz="1800" dirty="0">
              <a:solidFill>
                <a:srgbClr val="FF0000"/>
              </a:solidFill>
            </a:endParaRP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u="sng" dirty="0">
                <a:solidFill>
                  <a:srgbClr val="000000"/>
                </a:solidFill>
              </a:rPr>
              <a:t>Seconde Métiers de la relation client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Bac Pro </a:t>
            </a:r>
            <a:r>
              <a:rPr lang="fr-FR" sz="1800" dirty="0">
                <a:solidFill>
                  <a:srgbClr val="000000"/>
                </a:solidFill>
              </a:rPr>
              <a:t>Métiers du Commerce et de la Vente 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dirty="0">
                <a:solidFill>
                  <a:srgbClr val="000000"/>
                </a:solidFill>
              </a:rPr>
              <a:t>option A (Animation et gestion de l’espace commercial)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Bac Pro </a:t>
            </a:r>
            <a:r>
              <a:rPr lang="fr-FR" sz="1800" dirty="0">
                <a:solidFill>
                  <a:srgbClr val="000000"/>
                </a:solidFill>
              </a:rPr>
              <a:t>Métiers du Commerce et de la Vente 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dirty="0">
                <a:solidFill>
                  <a:srgbClr val="000000"/>
                </a:solidFill>
              </a:rPr>
              <a:t>option B (Prospection-clientèle et valorisation de l’offre commerciale)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Bac Pro </a:t>
            </a:r>
            <a:r>
              <a:rPr lang="fr-FR" sz="1800" dirty="0">
                <a:solidFill>
                  <a:srgbClr val="000000"/>
                </a:solidFill>
              </a:rPr>
              <a:t>Métiers de l’Accueil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CAP</a:t>
            </a:r>
            <a:r>
              <a:rPr lang="fr-FR" sz="1800" dirty="0">
                <a:solidFill>
                  <a:srgbClr val="000000"/>
                </a:solidFill>
              </a:rPr>
              <a:t>  Equipier Polyvalent du Commerce</a:t>
            </a:r>
          </a:p>
          <a:p>
            <a:pPr marL="0" lvl="0" indent="0">
              <a:buClr>
                <a:srgbClr val="A6B727"/>
              </a:buClr>
              <a:buNone/>
            </a:pPr>
            <a:r>
              <a:rPr lang="fr-FR" sz="1800" u="sng" dirty="0">
                <a:solidFill>
                  <a:srgbClr val="000000"/>
                </a:solidFill>
              </a:rPr>
              <a:t>Seconde Métiers de la gestion administrative, du transport et de la logistique</a:t>
            </a:r>
          </a:p>
          <a:p>
            <a:pPr lvl="0">
              <a:buClr>
                <a:srgbClr val="A6B727"/>
              </a:buClr>
            </a:pPr>
            <a:r>
              <a:rPr lang="fr-FR" sz="1800" b="1" dirty="0">
                <a:solidFill>
                  <a:srgbClr val="000000"/>
                </a:solidFill>
              </a:rPr>
              <a:t>Bac Pro </a:t>
            </a:r>
            <a:r>
              <a:rPr lang="fr-FR" sz="1800" dirty="0">
                <a:solidFill>
                  <a:srgbClr val="000000"/>
                </a:solidFill>
              </a:rPr>
              <a:t>Organisation de Transport de Marchandises</a:t>
            </a:r>
          </a:p>
          <a:p>
            <a:pPr marL="0" indent="0">
              <a:buNone/>
            </a:pPr>
            <a:endParaRPr lang="fr-FR" sz="6400" b="1" i="1" u="sng" dirty="0"/>
          </a:p>
          <a:p>
            <a:pPr marL="0" indent="0">
              <a:buNone/>
            </a:pPr>
            <a:endParaRPr lang="fr-FR" sz="4300" dirty="0"/>
          </a:p>
        </p:txBody>
      </p:sp>
      <p:sp>
        <p:nvSpPr>
          <p:cNvPr id="4" name="ZoneTexte 3"/>
          <p:cNvSpPr txBox="1"/>
          <p:nvPr/>
        </p:nvSpPr>
        <p:spPr>
          <a:xfrm>
            <a:off x="2809232" y="690298"/>
            <a:ext cx="13019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MAYENNE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710C4-9652-4D73-8189-69D8D548DAA5}"/>
              </a:ext>
            </a:extLst>
          </p:cNvPr>
          <p:cNvSpPr/>
          <p:nvPr/>
        </p:nvSpPr>
        <p:spPr>
          <a:xfrm>
            <a:off x="4397089" y="546045"/>
            <a:ext cx="30636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EC306"/>
                </a:solidFill>
                <a:effectLst>
                  <a:outerShdw blurRad="12700" dist="38100" dir="2700000" algn="tl" rotWithShape="0">
                    <a:srgbClr val="FEC30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Internat G/F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1113A-5F7B-4B60-BF51-C7E54CB6E498}"/>
              </a:ext>
            </a:extLst>
          </p:cNvPr>
          <p:cNvSpPr txBox="1"/>
          <p:nvPr/>
        </p:nvSpPr>
        <p:spPr>
          <a:xfrm>
            <a:off x="6012160" y="1569184"/>
            <a:ext cx="4427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https://donboscomayenne.fr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88" y="73911"/>
            <a:ext cx="1057268" cy="10572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934626"/>
            <a:ext cx="3134720" cy="560767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5943272" y="3637367"/>
            <a:ext cx="1719747" cy="126825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170408" y="2606965"/>
            <a:ext cx="1662560" cy="118913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201036" y="5494955"/>
            <a:ext cx="1683767" cy="129614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653" y="95050"/>
            <a:ext cx="1422464" cy="434642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7663019" y="4312054"/>
            <a:ext cx="1368000" cy="1116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02" t="7020" r="9458" b="7054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20" y="5343467"/>
            <a:ext cx="1896234" cy="4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Lycée </a:t>
            </a:r>
            <a:br>
              <a:rPr lang="fr-FR" sz="2800" b="1" dirty="0"/>
            </a:br>
            <a:r>
              <a:rPr lang="fr-FR" sz="2800" b="1" dirty="0"/>
              <a:t>IMMACULÉE CONCEPTION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6464" y="1443490"/>
            <a:ext cx="8860032" cy="5404536"/>
          </a:xfrm>
        </p:spPr>
        <p:txBody>
          <a:bodyPr>
            <a:no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fr-FR" sz="1800" b="1" dirty="0"/>
              <a:t>Options de seconde Général et Technologique</a:t>
            </a:r>
          </a:p>
          <a:p>
            <a:pPr marL="0" indent="0">
              <a:buClr>
                <a:srgbClr val="FF9900"/>
              </a:buClr>
              <a:buNone/>
            </a:pPr>
            <a:r>
              <a:rPr lang="fr-FR" sz="1800" b="1" i="1" u="sng" dirty="0"/>
              <a:t>Enseignement Général :</a:t>
            </a:r>
          </a:p>
          <a:p>
            <a:r>
              <a:rPr lang="fr-FR" sz="1800" dirty="0"/>
              <a:t>Latin, Arts Plastiques, Cinéma-audiovisuel</a:t>
            </a:r>
          </a:p>
          <a:p>
            <a:pPr marL="0" indent="0">
              <a:buNone/>
            </a:pPr>
            <a:r>
              <a:rPr lang="fr-FR" sz="1800" dirty="0"/>
              <a:t>              Parcours EURO      Certification double bac / TOEIC</a:t>
            </a:r>
          </a:p>
          <a:p>
            <a:pPr marL="0" indent="0">
              <a:buNone/>
            </a:pPr>
            <a:r>
              <a:rPr lang="fr-FR" sz="1800" b="1" i="1" u="sng" dirty="0"/>
              <a:t>Enseignement Technologique :</a:t>
            </a:r>
          </a:p>
          <a:p>
            <a:pPr lvl="0">
              <a:buClr>
                <a:srgbClr val="A6B727"/>
              </a:buClr>
            </a:pPr>
            <a:r>
              <a:rPr lang="fr-FR" sz="1800" dirty="0">
                <a:solidFill>
                  <a:srgbClr val="000000"/>
                </a:solidFill>
              </a:rPr>
              <a:t>SIIT (Sciences de l’ingénieur et innovation technologique)</a:t>
            </a:r>
          </a:p>
          <a:p>
            <a:pPr marL="0" indent="0">
              <a:buNone/>
            </a:pPr>
            <a:r>
              <a:rPr lang="fr-FR" sz="1800" b="1" dirty="0"/>
              <a:t>  LYCÉE GÉNÉRAL </a:t>
            </a:r>
          </a:p>
          <a:p>
            <a:pPr marL="0" indent="0">
              <a:buNone/>
            </a:pPr>
            <a:r>
              <a:rPr lang="fr-FR" sz="1800" b="1" dirty="0"/>
              <a:t>           Première Générale </a:t>
            </a:r>
          </a:p>
          <a:p>
            <a:pPr marL="0" indent="0">
              <a:buNone/>
            </a:pPr>
            <a:r>
              <a:rPr lang="fr-FR" sz="1800" b="1" dirty="0"/>
              <a:t>  LYCÉE TECHNOLOGIQUE</a:t>
            </a:r>
            <a:endParaRPr lang="fr-FR" sz="1800" dirty="0"/>
          </a:p>
          <a:p>
            <a:pPr marL="0" indent="0">
              <a:buClr>
                <a:schemeClr val="accent2"/>
              </a:buClr>
              <a:buNone/>
            </a:pPr>
            <a:r>
              <a:rPr lang="fr-FR" sz="1800" b="1" dirty="0"/>
              <a:t>           Première STI2D</a:t>
            </a:r>
            <a:r>
              <a:rPr lang="fr-FR" sz="1800" dirty="0"/>
              <a:t> (Sciences et technologies de l’industrie et du développement durable)</a:t>
            </a:r>
          </a:p>
          <a:p>
            <a:pPr marL="0" indent="0">
              <a:buNone/>
            </a:pPr>
            <a:r>
              <a:rPr lang="fr-FR" sz="1800" b="1" dirty="0"/>
              <a:t>LYCÉE PROFESSIONNEL / UFA Immac</a:t>
            </a:r>
            <a:endParaRPr lang="fr-FR" sz="1800" dirty="0"/>
          </a:p>
          <a:p>
            <a:r>
              <a:rPr lang="fr-FR" sz="1800" b="1" dirty="0"/>
              <a:t>CAP</a:t>
            </a:r>
            <a:r>
              <a:rPr lang="fr-FR" sz="1800" dirty="0"/>
              <a:t> et </a:t>
            </a:r>
            <a:r>
              <a:rPr lang="fr-FR" sz="1800" b="1" dirty="0"/>
              <a:t>Bac Pro </a:t>
            </a:r>
            <a:r>
              <a:rPr lang="fr-FR" sz="1800" dirty="0"/>
              <a:t>Métiers de la Mode – Vêtement (MMV) </a:t>
            </a:r>
          </a:p>
          <a:p>
            <a:pPr marL="0" indent="0">
              <a:buNone/>
            </a:pPr>
            <a:r>
              <a:rPr lang="fr-FR" sz="1800" u="sng" dirty="0"/>
              <a:t>Seconde Métiers des transitions numérique et énergétique</a:t>
            </a:r>
          </a:p>
          <a:p>
            <a:pPr algn="just"/>
            <a:r>
              <a:rPr lang="fr-FR" sz="1800" b="1" dirty="0"/>
              <a:t>Bac Pro </a:t>
            </a:r>
            <a:r>
              <a:rPr lang="fr-FR" sz="1800" dirty="0"/>
              <a:t>Métiers de l’Electricité et de ses Environnements Connectés (MELEC)</a:t>
            </a:r>
          </a:p>
          <a:p>
            <a:r>
              <a:rPr lang="fr-FR" sz="1800" b="1" dirty="0"/>
              <a:t>Bac Pro </a:t>
            </a:r>
            <a:r>
              <a:rPr lang="fr-FR" sz="1800" dirty="0"/>
              <a:t>Cybersécurité, Informatique, Réseaux, Electronique (CIEL)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761" y="241674"/>
            <a:ext cx="80893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 LAVAL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000600-CD9B-4AC8-92BA-431331A136F0}"/>
              </a:ext>
            </a:extLst>
          </p:cNvPr>
          <p:cNvSpPr/>
          <p:nvPr/>
        </p:nvSpPr>
        <p:spPr>
          <a:xfrm>
            <a:off x="5868144" y="481146"/>
            <a:ext cx="31529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A658A-A3AC-41F6-BB84-51E063797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229297"/>
            <a:ext cx="2758190" cy="15514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B50FE1-31BE-457D-8697-206C8E31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95" y="2293867"/>
            <a:ext cx="1735588" cy="7030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3EE0F7-7EAE-4B39-AD94-ABCC87E51CC2}"/>
              </a:ext>
            </a:extLst>
          </p:cNvPr>
          <p:cNvSpPr txBox="1"/>
          <p:nvPr/>
        </p:nvSpPr>
        <p:spPr>
          <a:xfrm>
            <a:off x="5796136" y="16581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https://www.immac.fr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8140C59B-0D01-2B94-07E1-A0F7E5A9D1FF}"/>
              </a:ext>
            </a:extLst>
          </p:cNvPr>
          <p:cNvSpPr/>
          <p:nvPr/>
        </p:nvSpPr>
        <p:spPr>
          <a:xfrm>
            <a:off x="589674" y="4145758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DDF2354-F1BE-1C23-B385-CB58DEC9DA4F}"/>
              </a:ext>
            </a:extLst>
          </p:cNvPr>
          <p:cNvSpPr/>
          <p:nvPr/>
        </p:nvSpPr>
        <p:spPr>
          <a:xfrm>
            <a:off x="589674" y="4895449"/>
            <a:ext cx="18956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igne Plus 7">
            <a:extLst>
              <a:ext uri="{FF2B5EF4-FFF2-40B4-BE49-F238E27FC236}">
                <a16:creationId xmlns:a16="http://schemas.microsoft.com/office/drawing/2014/main" id="{C24B26E0-66F5-13E0-1A7D-89051A7BBA1C}"/>
              </a:ext>
            </a:extLst>
          </p:cNvPr>
          <p:cNvSpPr/>
          <p:nvPr/>
        </p:nvSpPr>
        <p:spPr>
          <a:xfrm flipV="1">
            <a:off x="541418" y="2543533"/>
            <a:ext cx="286072" cy="33741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7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dates de portes ouvertes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805" y="1556792"/>
            <a:ext cx="8906683" cy="5301208"/>
          </a:xfrm>
        </p:spPr>
        <p:txBody>
          <a:bodyPr>
            <a:normAutofit fontScale="92500" lnSpcReduction="10000"/>
          </a:bodyPr>
          <a:lstStyle/>
          <a:p>
            <a:r>
              <a:rPr lang="fr-FR" sz="1900" b="1" dirty="0"/>
              <a:t>Lycée Privé d’AVESNIERES :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>
                <a:solidFill>
                  <a:srgbClr val="FF0000"/>
                </a:solidFill>
              </a:rPr>
              <a:t>16 FEVRIER </a:t>
            </a:r>
            <a:r>
              <a:rPr lang="fr-FR" sz="1400" b="1" dirty="0">
                <a:solidFill>
                  <a:srgbClr val="FF0000"/>
                </a:solidFill>
              </a:rPr>
              <a:t>(17-20 h) </a:t>
            </a:r>
            <a:r>
              <a:rPr lang="fr-FR" sz="1800" b="1" dirty="0">
                <a:solidFill>
                  <a:srgbClr val="FF0000"/>
                </a:solidFill>
              </a:rPr>
              <a:t>et</a:t>
            </a:r>
            <a:r>
              <a:rPr lang="fr-FR" sz="2100" b="1" dirty="0">
                <a:solidFill>
                  <a:srgbClr val="FF0000"/>
                </a:solidFill>
              </a:rPr>
              <a:t> </a:t>
            </a:r>
            <a:r>
              <a:rPr lang="fr-FR" sz="1800" b="1" dirty="0">
                <a:solidFill>
                  <a:srgbClr val="FF0000"/>
                </a:solidFill>
              </a:rPr>
              <a:t>17 FEVRIER </a:t>
            </a:r>
            <a:r>
              <a:rPr lang="fr-FR" sz="1400" b="1" dirty="0">
                <a:solidFill>
                  <a:srgbClr val="FF0000"/>
                </a:solidFill>
              </a:rPr>
              <a:t>(9-12 h</a:t>
            </a:r>
            <a:r>
              <a:rPr lang="fr-FR" sz="1400" b="1" dirty="0">
                <a:solidFill>
                  <a:srgbClr val="C00000"/>
                </a:solidFill>
              </a:rPr>
              <a:t>)</a:t>
            </a:r>
          </a:p>
          <a:p>
            <a:endParaRPr lang="fr-FR" sz="1400" b="1" dirty="0">
              <a:solidFill>
                <a:srgbClr val="C00000"/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Lycée ST MICHEL-ROBERT SCHUMAN : 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26 (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17-20h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 et 27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JANVIER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(9-15h)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                12 </a:t>
            </a:r>
            <a:r>
              <a:rPr lang="fr-FR" sz="1900" b="1" dirty="0">
                <a:solidFill>
                  <a:srgbClr val="FF0000"/>
                </a:solidFill>
                <a:latin typeface="Tw Cen MT"/>
              </a:rPr>
              <a:t>AVRIL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(17-20h) 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Robert Schuman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None/>
              <a:tabLst/>
              <a:defRPr/>
            </a:pP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lang="fr-FR" sz="2100" b="1" dirty="0"/>
              <a:t>Campus ORION : </a:t>
            </a:r>
            <a:r>
              <a:rPr lang="pt-BR" sz="1900" b="1" dirty="0">
                <a:solidFill>
                  <a:srgbClr val="FF0000"/>
                </a:solidFill>
              </a:rPr>
              <a:t>02 FEVRIER </a:t>
            </a:r>
            <a:r>
              <a:rPr lang="pt-BR" sz="1500" b="1" dirty="0">
                <a:solidFill>
                  <a:srgbClr val="FF0000"/>
                </a:solidFill>
              </a:rPr>
              <a:t>(17h-20h)   </a:t>
            </a:r>
            <a:r>
              <a:rPr lang="pt-BR" sz="1900" b="1" dirty="0">
                <a:solidFill>
                  <a:srgbClr val="FF0000"/>
                </a:solidFill>
              </a:rPr>
              <a:t>03 FEVRIER </a:t>
            </a:r>
            <a:r>
              <a:rPr lang="pt-BR" sz="1500" b="1" dirty="0">
                <a:solidFill>
                  <a:srgbClr val="FF0000"/>
                </a:solidFill>
              </a:rPr>
              <a:t>(09h-13h)    </a:t>
            </a:r>
            <a:r>
              <a:rPr lang="pt-BR" sz="1900" b="1" dirty="0">
                <a:solidFill>
                  <a:srgbClr val="FF0000"/>
                </a:solidFill>
              </a:rPr>
              <a:t>16 MARS </a:t>
            </a:r>
            <a:r>
              <a:rPr lang="pt-BR" sz="1700" b="1" dirty="0">
                <a:solidFill>
                  <a:srgbClr val="FF0000"/>
                </a:solidFill>
              </a:rPr>
              <a:t>(10h à 16h)</a:t>
            </a:r>
            <a:endParaRPr lang="fr-FR" sz="1700" b="1" dirty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200" b="1" dirty="0"/>
              <a:t>Lycée  ROCHEFEUILLE </a:t>
            </a:r>
            <a:r>
              <a:rPr lang="fr-FR" sz="1700" b="1" dirty="0"/>
              <a:t>: </a:t>
            </a:r>
            <a:r>
              <a:rPr lang="pt-BR" sz="1900" b="1" dirty="0">
                <a:solidFill>
                  <a:srgbClr val="FF0000"/>
                </a:solidFill>
              </a:rPr>
              <a:t>27 JANVIER </a:t>
            </a:r>
            <a:r>
              <a:rPr lang="pt-BR" sz="1500" b="1" dirty="0">
                <a:solidFill>
                  <a:srgbClr val="FF0000"/>
                </a:solidFill>
              </a:rPr>
              <a:t>(09h30-16h)</a:t>
            </a:r>
            <a:r>
              <a:rPr lang="pt-BR" sz="1700" b="1" dirty="0">
                <a:solidFill>
                  <a:srgbClr val="FF0000"/>
                </a:solidFill>
              </a:rPr>
              <a:t> </a:t>
            </a:r>
            <a:r>
              <a:rPr lang="pt-BR" sz="1900" b="1" dirty="0">
                <a:solidFill>
                  <a:srgbClr val="FF0000"/>
                </a:solidFill>
              </a:rPr>
              <a:t>15 MARS </a:t>
            </a:r>
            <a:r>
              <a:rPr lang="pt-BR" sz="1500" b="1" dirty="0">
                <a:solidFill>
                  <a:srgbClr val="FF0000"/>
                </a:solidFill>
              </a:rPr>
              <a:t>(16h30-20h)</a:t>
            </a:r>
            <a:r>
              <a:rPr lang="pt-BR" sz="1700" b="1" dirty="0">
                <a:solidFill>
                  <a:srgbClr val="FF0000"/>
                </a:solidFill>
              </a:rPr>
              <a:t> </a:t>
            </a:r>
            <a:r>
              <a:rPr lang="pt-BR" sz="1900" b="1" dirty="0">
                <a:solidFill>
                  <a:srgbClr val="FF0000"/>
                </a:solidFill>
              </a:rPr>
              <a:t>16 MARS </a:t>
            </a:r>
            <a:r>
              <a:rPr lang="pt-BR" sz="1500" b="1" dirty="0">
                <a:solidFill>
                  <a:srgbClr val="FF0000"/>
                </a:solidFill>
              </a:rPr>
              <a:t>(09h-13h)</a:t>
            </a:r>
          </a:p>
          <a:p>
            <a:endParaRPr lang="fr-FR" sz="1500" b="1" dirty="0">
              <a:solidFill>
                <a:srgbClr val="00B050"/>
              </a:solidFill>
            </a:endParaRPr>
          </a:p>
          <a:p>
            <a:r>
              <a:rPr lang="fr-FR" sz="2200" b="1" dirty="0"/>
              <a:t>Lycée HAUTE-FOLLIS : </a:t>
            </a:r>
            <a:r>
              <a:rPr lang="fr-FR" sz="1900" b="1" dirty="0">
                <a:solidFill>
                  <a:srgbClr val="FF0000"/>
                </a:solidFill>
              </a:rPr>
              <a:t>27 JANVIER </a:t>
            </a:r>
            <a:r>
              <a:rPr lang="fr-FR" sz="1500" b="1" dirty="0">
                <a:solidFill>
                  <a:srgbClr val="FF0000"/>
                </a:solidFill>
              </a:rPr>
              <a:t>(9h-16h)  </a:t>
            </a:r>
            <a:r>
              <a:rPr lang="fr-FR" sz="1900" b="1" dirty="0">
                <a:solidFill>
                  <a:srgbClr val="FF0000"/>
                </a:solidFill>
              </a:rPr>
              <a:t>16 MARS </a:t>
            </a:r>
            <a:r>
              <a:rPr lang="fr-FR" sz="1500" b="1" dirty="0">
                <a:solidFill>
                  <a:srgbClr val="FF0000"/>
                </a:solidFill>
              </a:rPr>
              <a:t>(9h-12h30)</a:t>
            </a:r>
          </a:p>
          <a:p>
            <a:pPr marL="0" indent="0">
              <a:buNone/>
            </a:pPr>
            <a:r>
              <a:rPr lang="fr-FR" sz="1900" b="1" dirty="0">
                <a:solidFill>
                  <a:srgbClr val="FF0000"/>
                </a:solidFill>
              </a:rPr>
              <a:t>                                       18 AVRIL </a:t>
            </a:r>
            <a:r>
              <a:rPr lang="fr-FR" sz="1500" b="1" dirty="0">
                <a:solidFill>
                  <a:srgbClr val="FF0000"/>
                </a:solidFill>
              </a:rPr>
              <a:t>(17h-19h) </a:t>
            </a:r>
            <a:r>
              <a:rPr lang="fr-FR" sz="1800" b="1" dirty="0">
                <a:solidFill>
                  <a:srgbClr val="FF0000"/>
                </a:solidFill>
              </a:rPr>
              <a:t>(sauf filière Métiers de la Sécurité)</a:t>
            </a:r>
          </a:p>
          <a:p>
            <a:pPr marL="0" indent="0">
              <a:buNone/>
            </a:pPr>
            <a:endParaRPr lang="fr-FR" sz="2200" b="1" dirty="0"/>
          </a:p>
          <a:p>
            <a:r>
              <a:rPr lang="fr-FR" sz="2200" b="1" dirty="0"/>
              <a:t>Lycée de l’IMMACULÉE CONCEPTION </a:t>
            </a:r>
            <a:r>
              <a:rPr lang="fr-FR" sz="1800" b="1" dirty="0">
                <a:solidFill>
                  <a:srgbClr val="0070C0"/>
                </a:solidFill>
              </a:rPr>
              <a:t>: </a:t>
            </a:r>
            <a:r>
              <a:rPr lang="fr-FR" sz="1800" b="1" dirty="0">
                <a:solidFill>
                  <a:srgbClr val="FF0000"/>
                </a:solidFill>
              </a:rPr>
              <a:t>27 JANVIER </a:t>
            </a:r>
            <a:r>
              <a:rPr lang="fr-FR" sz="1500" b="1" dirty="0">
                <a:solidFill>
                  <a:srgbClr val="FF0000"/>
                </a:solidFill>
              </a:rPr>
              <a:t>(10h-16h)</a:t>
            </a:r>
          </a:p>
          <a:p>
            <a:endParaRPr lang="fr-FR" sz="1500" b="1" dirty="0">
              <a:solidFill>
                <a:srgbClr val="0070C0"/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lang="fr-FR" sz="2200" b="1" dirty="0"/>
              <a:t>Lycée DON BOSCO </a:t>
            </a:r>
            <a:r>
              <a:rPr lang="fr-FR" sz="1800" b="1" dirty="0"/>
              <a:t>: 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16 FEVRIER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(17-20 h)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et 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17 FEVRIER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(9-12 h)</a:t>
            </a:r>
          </a:p>
          <a:p>
            <a:pPr lvl="0"/>
            <a:endParaRPr lang="fr-FR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Temps d’échanges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3888432" cy="38884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DB27B7-2DAE-4879-AA66-451FECC8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62" y="1784105"/>
            <a:ext cx="2478729" cy="1005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0FD34D-F5C7-4E87-A54A-64A69C22F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97" y="5141847"/>
            <a:ext cx="2371550" cy="14875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E72E37-32C4-4486-BAA0-33D7110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91" y="3735581"/>
            <a:ext cx="2333818" cy="1314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92" y="2991007"/>
            <a:ext cx="1728192" cy="17281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69" y="5721891"/>
            <a:ext cx="2493279" cy="831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99160D-B217-3832-EF9F-6564102556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8" y="1628800"/>
            <a:ext cx="2009399" cy="2171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C5471F-A342-F3B5-5B09-020CF903C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4" y="4960788"/>
            <a:ext cx="1566808" cy="17253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9F706E-F7B7-7E0E-77F7-A346E20CD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6589" y="4969897"/>
            <a:ext cx="1572904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42A76-A26B-A1E5-F888-B5D9E3FF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voie professionnelle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AD795-6761-FE7B-3A61-5009E027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916832"/>
            <a:ext cx="8397180" cy="4526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CAP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 (Certificat d’Aptitude Professionnelle)</a:t>
            </a:r>
          </a:p>
          <a:p>
            <a:pPr marL="0" indent="0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1, 2 ou 3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8E9C04-74DF-B8A1-FC5B-BCBF597C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700808"/>
            <a:ext cx="2160240" cy="14408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26AADC-185C-FEBC-5FF2-3CC62C31A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824094"/>
            <a:ext cx="1794698" cy="11942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D686B8-F42A-E768-6197-237051A8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8" y="4797152"/>
            <a:ext cx="2700301" cy="15121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8A34EA-9FBB-81BF-89E7-75B8EDEF0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718" y="4482426"/>
            <a:ext cx="1427398" cy="21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359352" cy="990600"/>
          </a:xfrm>
        </p:spPr>
        <p:txBody>
          <a:bodyPr>
            <a:normAutofit/>
          </a:bodyPr>
          <a:lstStyle/>
          <a:p>
            <a:r>
              <a:rPr lang="fr-FR" sz="3600" b="1" dirty="0"/>
              <a:t>La 1</a:t>
            </a:r>
            <a:r>
              <a:rPr lang="fr-FR" sz="3600" b="1" baseline="30000" dirty="0"/>
              <a:t>ère</a:t>
            </a:r>
            <a:r>
              <a:rPr lang="fr-FR" sz="3600" b="1" dirty="0"/>
              <a:t> année de CAP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8153400" cy="4526280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Enseignement professionnel 			 60 %</a:t>
            </a:r>
          </a:p>
          <a:p>
            <a:r>
              <a:rPr lang="fr-FR" b="1" dirty="0"/>
              <a:t>Enseignement général				 40 %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Accompagnement personnalisé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12 semaines </a:t>
            </a:r>
            <a:r>
              <a:rPr lang="fr-FR" b="1" dirty="0"/>
              <a:t>PFMP</a:t>
            </a:r>
            <a:r>
              <a:rPr lang="fr-FR" dirty="0"/>
              <a:t> rémunérées </a:t>
            </a:r>
          </a:p>
          <a:p>
            <a:pPr marL="0" indent="0">
              <a:buNone/>
            </a:pPr>
            <a:r>
              <a:rPr lang="fr-FR" sz="2000" dirty="0"/>
              <a:t>                      (période de formation en milieu professionnel)</a:t>
            </a:r>
          </a:p>
          <a:p>
            <a:endParaRPr lang="fr-FR" sz="2000" dirty="0"/>
          </a:p>
          <a:p>
            <a:r>
              <a:rPr lang="fr-FR" sz="2800" dirty="0"/>
              <a:t>80 à 100 % en contrôle continu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817DB0-1C4C-371D-E19D-D8620CF9A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82" y="5301208"/>
            <a:ext cx="1872208" cy="12487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5622CF-E783-242F-7DE0-FDE7DC1C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36" y="3026296"/>
            <a:ext cx="2304854" cy="15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42A76-A26B-A1E5-F888-B5D9E3FF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voie professionnelle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AD795-6761-FE7B-3A61-5009E027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28800"/>
            <a:ext cx="8153400" cy="45262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FR" sz="4000" b="1" dirty="0"/>
              <a:t>BAC PROFESSIONNEL</a:t>
            </a:r>
          </a:p>
          <a:p>
            <a:pPr marL="0" indent="0" algn="ctr">
              <a:buNone/>
            </a:pPr>
            <a:r>
              <a:rPr lang="fr-FR" sz="4000" b="1" dirty="0"/>
              <a:t>3 ans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Seconde professionnelle</a:t>
            </a:r>
          </a:p>
          <a:p>
            <a:pPr marL="0" indent="0" algn="ctr">
              <a:buNone/>
            </a:pPr>
            <a:r>
              <a:rPr lang="fr-FR" sz="4000" b="1" dirty="0"/>
              <a:t> (métiers ou spécifique)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1</a:t>
            </a:r>
            <a:r>
              <a:rPr lang="fr-FR" sz="4000" b="1" baseline="30000" dirty="0"/>
              <a:t>ère</a:t>
            </a:r>
            <a:r>
              <a:rPr lang="fr-FR" sz="4000" b="1" dirty="0"/>
              <a:t> Bac Pro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 err="1"/>
              <a:t>Term</a:t>
            </a:r>
            <a:r>
              <a:rPr lang="fr-FR" sz="4000" b="1" dirty="0"/>
              <a:t> Bac Pro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EC31CA-4FF9-3928-04EA-B5D225B4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44451"/>
            <a:ext cx="2376264" cy="1584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BF40D3-2279-F000-7EDB-07B35ED6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26" y="5044450"/>
            <a:ext cx="2376265" cy="1584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0AA012-723C-D75F-EE7F-D92A3CBFD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779270"/>
            <a:ext cx="1929367" cy="12868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70B227-2BC4-3E91-54F3-23AA8AB7A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89" y="1916832"/>
            <a:ext cx="1211957" cy="16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-828600" y="1219200"/>
            <a:ext cx="8153400" cy="3752850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25692"/>
              </p:ext>
            </p:extLst>
          </p:nvPr>
        </p:nvGraphicFramePr>
        <p:xfrm>
          <a:off x="395536" y="1838325"/>
          <a:ext cx="8039940" cy="419417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59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288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  <a:defRPr/>
                      </a:pP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  <a:defRPr/>
                      </a:pP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000" dirty="0"/>
                        <a:t> Familles professionnelles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3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la construction durable, du bâtiment et des travaux publics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la gestion administrative, du transport et de la logistique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la relation client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l’aéronautique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des industries graphiques et de la communication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l’hôtellerie-restauration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l’alimentation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des études et de la modélisation numérique du bâtiment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la beauté et du bien-être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la réalisation de produits mécaniques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du numérique et de la transition énergétique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de la maintenance des matériels et des véhicules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du pilotage et de la maintenance d’installations automatisées</a:t>
                      </a:r>
                    </a:p>
                    <a:p>
                      <a:pPr marL="0" indent="0">
                        <a:buFont typeface="Arial"/>
                        <a:buNone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Métiers du bois</a:t>
                      </a:r>
                    </a:p>
                  </a:txBody>
                  <a:tcPr>
                    <a:solidFill>
                      <a:schemeClr val="lt1"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Les familles professionnelles</a:t>
            </a:r>
            <a:br>
              <a:rPr lang="fr-FR" b="1" dirty="0"/>
            </a:br>
            <a:r>
              <a:rPr lang="fr-FR" b="1" dirty="0"/>
              <a:t> (en seconde professionnelle)</a:t>
            </a:r>
            <a:endParaRPr lang="fr-FR" dirty="0"/>
          </a:p>
        </p:txBody>
      </p:sp>
      <p:pic>
        <p:nvPicPr>
          <p:cNvPr id="4" name="Image 3" descr="Une image contenant intérieur, personne, Ordinateur personnel, texte&#10;&#10;Description générée automatiquement">
            <a:extLst>
              <a:ext uri="{FF2B5EF4-FFF2-40B4-BE49-F238E27FC236}">
                <a16:creationId xmlns:a16="http://schemas.microsoft.com/office/drawing/2014/main" id="{202FAE68-438F-1CB6-219A-6111C5B23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08" y="3095625"/>
            <a:ext cx="1728192" cy="11526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C3F970-0C31-80C7-0A39-4703B8336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69" y="4693436"/>
            <a:ext cx="1700931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6099" y="1628800"/>
            <a:ext cx="8153400" cy="4781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200" u="sng" dirty="0">
                <a:solidFill>
                  <a:srgbClr val="0070C0"/>
                </a:solidFill>
              </a:rPr>
              <a:t>Exemple Bac Pro  famille de Métiers</a:t>
            </a:r>
          </a:p>
          <a:p>
            <a:pPr marL="0" indent="0">
              <a:buNone/>
            </a:pPr>
            <a:r>
              <a:rPr lang="fr-FR" sz="2800" dirty="0"/>
              <a:t>La 2de « Métiers de la relation client » conduit aux :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Métiers du Commerce et de la Vente option A (Animation et gestion de l’espace commercial)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Métiers du Commerce et de la Vente option B (Prospection-clientèle et valorisation de l’offre commerciale)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6B72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Bac Pro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Métiers de l’Accueil</a:t>
            </a:r>
          </a:p>
          <a:p>
            <a:pPr marL="0" indent="0">
              <a:buNone/>
            </a:pPr>
            <a:endParaRPr lang="fr-FR" sz="3200" u="sng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fr-FR" sz="3200" u="sng" dirty="0">
                <a:solidFill>
                  <a:schemeClr val="accent3">
                    <a:lumMod val="50000"/>
                  </a:schemeClr>
                </a:solidFill>
              </a:rPr>
              <a:t>Exemple de Bac Pro spécifique</a:t>
            </a:r>
          </a:p>
          <a:p>
            <a:pPr marL="0" indent="0">
              <a:buNone/>
            </a:pPr>
            <a:r>
              <a:rPr lang="fr-FR" sz="1800" dirty="0"/>
              <a:t>La 2de « Service Aux Personnes et Aux Territoires » conduit </a:t>
            </a:r>
          </a:p>
          <a:p>
            <a:pPr marL="0" indent="0">
              <a:buNone/>
            </a:pPr>
            <a:r>
              <a:rPr lang="fr-FR" sz="1800" dirty="0"/>
              <a:t>au </a:t>
            </a:r>
            <a:r>
              <a:rPr lang="fr-FR" sz="1800" b="1" dirty="0"/>
              <a:t>Bac Pro </a:t>
            </a:r>
            <a:r>
              <a:rPr lang="fr-FR" sz="1800" dirty="0"/>
              <a:t>« Service Aux Personnes et Aux Territoires »</a:t>
            </a:r>
            <a:r>
              <a:rPr lang="fr-FR" sz="3200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2539CF-A805-4B20-87EC-5568EB4CE1DB}"/>
              </a:ext>
            </a:extLst>
          </p:cNvPr>
          <p:cNvSpPr/>
          <p:nvPr/>
        </p:nvSpPr>
        <p:spPr>
          <a:xfrm>
            <a:off x="1115616" y="4221088"/>
            <a:ext cx="7260021" cy="432048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même classe de seconde pour 3 baccalauréats professionnels différents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86326-636D-49E0-8095-D7322BC93147}"/>
              </a:ext>
            </a:extLst>
          </p:cNvPr>
          <p:cNvSpPr/>
          <p:nvPr/>
        </p:nvSpPr>
        <p:spPr>
          <a:xfrm>
            <a:off x="827585" y="6093296"/>
            <a:ext cx="8052108" cy="504056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Une classe de seconde spécifique pour un seul baccalauréat professionnel 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familles professionnelles</a:t>
            </a:r>
            <a:endParaRPr lang="fr-FR" dirty="0"/>
          </a:p>
        </p:txBody>
      </p:sp>
      <p:sp>
        <p:nvSpPr>
          <p:cNvPr id="2" name="Flèche : pentagone 1">
            <a:extLst>
              <a:ext uri="{FF2B5EF4-FFF2-40B4-BE49-F238E27FC236}">
                <a16:creationId xmlns:a16="http://schemas.microsoft.com/office/drawing/2014/main" id="{385E8E5B-1D98-4E5F-820A-BAB80B29C884}"/>
              </a:ext>
            </a:extLst>
          </p:cNvPr>
          <p:cNvSpPr/>
          <p:nvPr/>
        </p:nvSpPr>
        <p:spPr>
          <a:xfrm>
            <a:off x="251520" y="1844824"/>
            <a:ext cx="254385" cy="144016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360E5F-1546-C923-767C-34E1F8B3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8" y="4869161"/>
            <a:ext cx="274344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359352" cy="990600"/>
          </a:xfrm>
        </p:spPr>
        <p:txBody>
          <a:bodyPr>
            <a:normAutofit/>
          </a:bodyPr>
          <a:lstStyle/>
          <a:p>
            <a:r>
              <a:rPr lang="fr-FR" sz="2400" b="1" dirty="0"/>
              <a:t>La 2</a:t>
            </a:r>
            <a:r>
              <a:rPr lang="fr-FR" sz="2400" b="1" baseline="30000" dirty="0"/>
              <a:t>nde</a:t>
            </a:r>
            <a:r>
              <a:rPr lang="fr-FR" sz="2400" b="1" dirty="0"/>
              <a:t> professionnelle pour le bac professionnel 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695817"/>
              </p:ext>
            </p:extLst>
          </p:nvPr>
        </p:nvGraphicFramePr>
        <p:xfrm>
          <a:off x="395536" y="2348881"/>
          <a:ext cx="8367463" cy="4836535"/>
        </p:xfrm>
        <a:graphic>
          <a:graphicData uri="http://schemas.openxmlformats.org/drawingml/2006/table">
            <a:tbl>
              <a:tblPr/>
              <a:tblGrid>
                <a:gridCol w="3472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14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167">
                <a:tc gridSpan="3">
                  <a:txBody>
                    <a:bodyPr/>
                    <a:lstStyle/>
                    <a:p>
                      <a:r>
                        <a:rPr lang="fr-FR" sz="2800" b="1" dirty="0"/>
                        <a:t>Enseignement professionnel 			 40 %</a:t>
                      </a:r>
                    </a:p>
                    <a:p>
                      <a:r>
                        <a:rPr lang="fr-FR" sz="2800" b="1" dirty="0"/>
                        <a:t>Enseignement général				 60 %</a:t>
                      </a:r>
                    </a:p>
                    <a:p>
                      <a:pPr marL="0" indent="0">
                        <a:buNone/>
                      </a:pPr>
                      <a:endParaRPr lang="fr-FR" sz="2800" dirty="0"/>
                    </a:p>
                    <a:p>
                      <a:r>
                        <a:rPr lang="fr-FR" sz="2000" dirty="0"/>
                        <a:t>Accompagnement personnalisé (à l’intersection du général et du professionnel)</a:t>
                      </a:r>
                    </a:p>
                    <a:p>
                      <a:pPr marL="0" indent="0">
                        <a:buNone/>
                      </a:pPr>
                      <a:endParaRPr lang="fr-FR" sz="2800" dirty="0"/>
                    </a:p>
                    <a:p>
                      <a:r>
                        <a:rPr lang="fr-FR" sz="2800" dirty="0"/>
                        <a:t>22 semaines </a:t>
                      </a:r>
                      <a:r>
                        <a:rPr lang="fr-FR" sz="2800" b="1" dirty="0"/>
                        <a:t>PFMP</a:t>
                      </a:r>
                      <a:r>
                        <a:rPr lang="fr-FR" sz="2800" dirty="0"/>
                        <a:t> rémunérées </a:t>
                      </a:r>
                    </a:p>
                    <a:p>
                      <a:r>
                        <a:rPr lang="fr-FR" sz="2800" dirty="0"/>
                        <a:t>               (période de formation en milieu professionnel)</a:t>
                      </a:r>
                    </a:p>
                    <a:p>
                      <a:endParaRPr lang="fr-FR" sz="2800" dirty="0"/>
                    </a:p>
                    <a:p>
                      <a:r>
                        <a:rPr lang="fr-FR" sz="2800" dirty="0"/>
                        <a:t>50 % contrôle continu / 50% épreuves</a:t>
                      </a:r>
                      <a:r>
                        <a:rPr lang="fr-FR" sz="2800" baseline="0" dirty="0"/>
                        <a:t> ponctuelles</a:t>
                      </a:r>
                      <a:endParaRPr lang="fr-FR" sz="2800" dirty="0"/>
                    </a:p>
                    <a:p>
                      <a:endParaRPr lang="fr-FR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149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015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1577116"/>
            <a:ext cx="85504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>
                <a:latin typeface="Arial" panose="020B0604020202020204" pitchFamily="34" charset="0"/>
              </a:rPr>
              <a:t>Le d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ébut d’un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cycle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de 3 ans</a:t>
            </a:r>
            <a:r>
              <a:rPr kumimoji="0" lang="fr-FR" altLang="fr-FR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altLang="fr-FR" sz="2000" dirty="0">
                <a:latin typeface="Arial" panose="020B0604020202020204" pitchFamily="34" charset="0"/>
              </a:rPr>
              <a:t>: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84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semaines de cours,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22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semaines de PFMP et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semaines d'examen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42A76-A26B-A1E5-F888-B5D9E3FF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voie générale ET technologique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AD795-6761-FE7B-3A61-5009E027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28800"/>
            <a:ext cx="8153400" cy="4526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SECONDE Générale </a:t>
            </a:r>
            <a:r>
              <a:rPr lang="fr-FR" sz="4000" b="1" dirty="0">
                <a:solidFill>
                  <a:srgbClr val="FF0000"/>
                </a:solidFill>
              </a:rPr>
              <a:t>et</a:t>
            </a:r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b="1" dirty="0"/>
              <a:t>Technologique</a:t>
            </a:r>
          </a:p>
          <a:p>
            <a:pPr marL="0" indent="0" algn="ctr">
              <a:buNone/>
            </a:pPr>
            <a:endParaRPr lang="fr-FR" sz="4000" b="1" dirty="0"/>
          </a:p>
          <a:p>
            <a:pPr marL="0" indent="0" algn="ctr">
              <a:buNone/>
            </a:pPr>
            <a:r>
              <a:rPr lang="fr-FR" sz="4000" b="1" dirty="0"/>
              <a:t>Orientation en fin de seconde vers </a:t>
            </a:r>
          </a:p>
          <a:p>
            <a:pPr marL="0" indent="0" algn="ctr">
              <a:buNone/>
            </a:pPr>
            <a:r>
              <a:rPr lang="fr-FR" sz="4000" b="1" dirty="0"/>
              <a:t>la voie générale </a:t>
            </a:r>
          </a:p>
          <a:p>
            <a:pPr marL="0" indent="0" algn="ctr">
              <a:buNone/>
            </a:pPr>
            <a:r>
              <a:rPr lang="fr-FR" sz="4000" b="1" dirty="0"/>
              <a:t>ou </a:t>
            </a:r>
          </a:p>
          <a:p>
            <a:pPr marL="0" indent="0" algn="ctr">
              <a:buNone/>
            </a:pPr>
            <a:r>
              <a:rPr lang="fr-FR" sz="4000" b="1" dirty="0"/>
              <a:t>la voie technologique </a:t>
            </a:r>
          </a:p>
        </p:txBody>
      </p:sp>
    </p:spTree>
    <p:extLst>
      <p:ext uri="{BB962C8B-B14F-4D97-AF65-F5344CB8AC3E}">
        <p14:creationId xmlns:p14="http://schemas.microsoft.com/office/powerpoint/2010/main" val="23604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9755060-407B-4BA3-9693-FA43109E1D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2000</Words>
  <Application>Microsoft Office PowerPoint</Application>
  <PresentationFormat>Affichage à l'écran (4:3)</PresentationFormat>
  <Paragraphs>385</Paragraphs>
  <Slides>24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Tw Cen MT</vt:lpstr>
      <vt:lpstr>Wingdings</vt:lpstr>
      <vt:lpstr>Wingdings 2</vt:lpstr>
      <vt:lpstr>Médian</vt:lpstr>
      <vt:lpstr> PRESENTATION 2023/2024 </vt:lpstr>
      <vt:lpstr>La formation après la 3ème</vt:lpstr>
      <vt:lpstr>La voie professionnelle</vt:lpstr>
      <vt:lpstr>La 1ère année de CAP</vt:lpstr>
      <vt:lpstr>La voie professionnelle</vt:lpstr>
      <vt:lpstr>Les familles professionnelles  (en seconde professionnelle)</vt:lpstr>
      <vt:lpstr>Les familles professionnelles</vt:lpstr>
      <vt:lpstr>La 2nde professionnelle pour le bac professionnel </vt:lpstr>
      <vt:lpstr>La voie générale ET technologique</vt:lpstr>
      <vt:lpstr>La 2nde générale et technologique </vt:lpstr>
      <vt:lpstr>Après la seconde générale et technologique</vt:lpstr>
      <vt:lpstr>Lycée Privé d’AVESNIERES</vt:lpstr>
      <vt:lpstr>Lycée HAUTE-FOLLIS</vt:lpstr>
      <vt:lpstr>Lycée HAUTE-FOLLIS</vt:lpstr>
      <vt:lpstr>Présentation PowerPoint</vt:lpstr>
      <vt:lpstr>Lycée  ROCHEFEUILLE</vt:lpstr>
      <vt:lpstr>CAMPUS ORION</vt:lpstr>
      <vt:lpstr>Lycée ST MICHEL – R. SCHUMAN</vt:lpstr>
      <vt:lpstr>Présentation PowerPoint</vt:lpstr>
      <vt:lpstr>Lycée DON BOSCO</vt:lpstr>
      <vt:lpstr>Lycée DON BOSCO</vt:lpstr>
      <vt:lpstr>Lycée  IMMACULÉE CONCEPTION</vt:lpstr>
      <vt:lpstr>Les dates de portes ouvertes</vt:lpstr>
      <vt:lpstr>Temps d’échanges 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2014-10-27T14:47:21Z</dcterms:created>
  <dcterms:modified xsi:type="dcterms:W3CDTF">2023-11-20T09:36:59Z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TC101079699990</vt:lpwstr>
  </property>
</Properties>
</file>