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2" r:id="rId3"/>
    <p:sldId id="273" r:id="rId4"/>
    <p:sldId id="258" r:id="rId5"/>
    <p:sldId id="260" r:id="rId6"/>
    <p:sldId id="261" r:id="rId7"/>
    <p:sldId id="274" r:id="rId8"/>
    <p:sldId id="275" r:id="rId9"/>
    <p:sldId id="276" r:id="rId10"/>
    <p:sldId id="268" r:id="rId11"/>
    <p:sldId id="277" r:id="rId12"/>
    <p:sldId id="265" r:id="rId13"/>
    <p:sldId id="278" r:id="rId14"/>
    <p:sldId id="266" r:id="rId15"/>
    <p:sldId id="279" r:id="rId16"/>
    <p:sldId id="280" r:id="rId17"/>
    <p:sldId id="267" r:id="rId18"/>
    <p:sldId id="270" r:id="rId19"/>
    <p:sldId id="271" r:id="rId20"/>
    <p:sldId id="272" r:id="rId21"/>
  </p:sldIdLst>
  <p:sldSz cx="12192000" cy="6858000"/>
  <p:notesSz cx="10234613" cy="7099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9557A-6278-479F-AEC2-01359C07EC8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E5B25B-96A6-4B89-A015-4458A499ADB0}">
      <dgm:prSet/>
      <dgm:spPr/>
      <dgm:t>
        <a:bodyPr/>
        <a:lstStyle/>
        <a:p>
          <a:r>
            <a:rPr lang="fr-FR"/>
            <a:t>Objectifs culturels et pédagogiques</a:t>
          </a:r>
          <a:endParaRPr lang="en-US"/>
        </a:p>
      </dgm:t>
    </dgm:pt>
    <dgm:pt modelId="{17CB0102-5E59-4466-9B11-0ED61040E189}" type="parTrans" cxnId="{97D41B8E-92B4-4251-BBAF-763D7C87A3BF}">
      <dgm:prSet/>
      <dgm:spPr/>
      <dgm:t>
        <a:bodyPr/>
        <a:lstStyle/>
        <a:p>
          <a:endParaRPr lang="en-US"/>
        </a:p>
      </dgm:t>
    </dgm:pt>
    <dgm:pt modelId="{29423FA3-4E40-48D2-8F17-C35775D3EAA8}" type="sibTrans" cxnId="{97D41B8E-92B4-4251-BBAF-763D7C87A3BF}">
      <dgm:prSet/>
      <dgm:spPr/>
      <dgm:t>
        <a:bodyPr/>
        <a:lstStyle/>
        <a:p>
          <a:endParaRPr lang="en-US"/>
        </a:p>
      </dgm:t>
    </dgm:pt>
    <dgm:pt modelId="{A8243F17-5737-4D10-AC1B-29B2C64C127D}">
      <dgm:prSet/>
      <dgm:spPr/>
      <dgm:t>
        <a:bodyPr/>
        <a:lstStyle/>
        <a:p>
          <a:r>
            <a:rPr lang="fr-FR" dirty="0"/>
            <a:t>Programme détaillé du séjour</a:t>
          </a:r>
          <a:endParaRPr lang="en-US" dirty="0"/>
        </a:p>
      </dgm:t>
    </dgm:pt>
    <dgm:pt modelId="{9F4DDF4B-D7D3-491A-AE1C-9764416C0DE5}" type="parTrans" cxnId="{28DB21CC-9F92-4082-964D-3A6E10C7FC57}">
      <dgm:prSet/>
      <dgm:spPr/>
      <dgm:t>
        <a:bodyPr/>
        <a:lstStyle/>
        <a:p>
          <a:endParaRPr lang="en-US"/>
        </a:p>
      </dgm:t>
    </dgm:pt>
    <dgm:pt modelId="{02AB3317-0A56-4FC0-9C11-E433391C7E67}" type="sibTrans" cxnId="{28DB21CC-9F92-4082-964D-3A6E10C7FC57}">
      <dgm:prSet/>
      <dgm:spPr/>
      <dgm:t>
        <a:bodyPr/>
        <a:lstStyle/>
        <a:p>
          <a:endParaRPr lang="en-US"/>
        </a:p>
      </dgm:t>
    </dgm:pt>
    <dgm:pt modelId="{0C4AC723-7870-4119-9525-8EC041B7A389}">
      <dgm:prSet/>
      <dgm:spPr/>
      <dgm:t>
        <a:bodyPr/>
        <a:lstStyle/>
        <a:p>
          <a:r>
            <a:rPr lang="fr-FR" dirty="0"/>
            <a:t>Informations pratiques</a:t>
          </a:r>
          <a:endParaRPr lang="en-US" dirty="0"/>
        </a:p>
      </dgm:t>
    </dgm:pt>
    <dgm:pt modelId="{0049CD0B-61F1-4A35-9C32-BA4D742A50B1}" type="parTrans" cxnId="{05529096-6C0E-41FE-A7B4-0B280AE728CC}">
      <dgm:prSet/>
      <dgm:spPr/>
      <dgm:t>
        <a:bodyPr/>
        <a:lstStyle/>
        <a:p>
          <a:endParaRPr lang="en-US"/>
        </a:p>
      </dgm:t>
    </dgm:pt>
    <dgm:pt modelId="{0FBAA7ED-3B10-497A-AFBF-DF19D663CD3E}" type="sibTrans" cxnId="{05529096-6C0E-41FE-A7B4-0B280AE728CC}">
      <dgm:prSet/>
      <dgm:spPr/>
      <dgm:t>
        <a:bodyPr/>
        <a:lstStyle/>
        <a:p>
          <a:endParaRPr lang="en-US"/>
        </a:p>
      </dgm:t>
    </dgm:pt>
    <dgm:pt modelId="{7C4FD536-1ABF-4552-81D7-149AEA52B26E}" type="pres">
      <dgm:prSet presAssocID="{EC49557A-6278-479F-AEC2-01359C07EC8D}" presName="outerComposite" presStyleCnt="0">
        <dgm:presLayoutVars>
          <dgm:chMax val="5"/>
          <dgm:dir/>
          <dgm:resizeHandles val="exact"/>
        </dgm:presLayoutVars>
      </dgm:prSet>
      <dgm:spPr/>
    </dgm:pt>
    <dgm:pt modelId="{B1EF19DB-C6D1-424A-8353-8D7EA96E10B8}" type="pres">
      <dgm:prSet presAssocID="{EC49557A-6278-479F-AEC2-01359C07EC8D}" presName="dummyMaxCanvas" presStyleCnt="0">
        <dgm:presLayoutVars/>
      </dgm:prSet>
      <dgm:spPr/>
    </dgm:pt>
    <dgm:pt modelId="{C5D00578-DE67-4FD8-B14D-189ADD0EEE95}" type="pres">
      <dgm:prSet presAssocID="{EC49557A-6278-479F-AEC2-01359C07EC8D}" presName="ThreeNodes_1" presStyleLbl="node1" presStyleIdx="0" presStyleCnt="3">
        <dgm:presLayoutVars>
          <dgm:bulletEnabled val="1"/>
        </dgm:presLayoutVars>
      </dgm:prSet>
      <dgm:spPr/>
    </dgm:pt>
    <dgm:pt modelId="{513DE7AA-1E2C-4970-91FE-11EEC1C70FEA}" type="pres">
      <dgm:prSet presAssocID="{EC49557A-6278-479F-AEC2-01359C07EC8D}" presName="ThreeNodes_2" presStyleLbl="node1" presStyleIdx="1" presStyleCnt="3">
        <dgm:presLayoutVars>
          <dgm:bulletEnabled val="1"/>
        </dgm:presLayoutVars>
      </dgm:prSet>
      <dgm:spPr/>
    </dgm:pt>
    <dgm:pt modelId="{40191765-0AC5-4376-B381-8B14E57DCCB9}" type="pres">
      <dgm:prSet presAssocID="{EC49557A-6278-479F-AEC2-01359C07EC8D}" presName="ThreeNodes_3" presStyleLbl="node1" presStyleIdx="2" presStyleCnt="3" custLinFactNeighborX="-2" custLinFactNeighborY="4295">
        <dgm:presLayoutVars>
          <dgm:bulletEnabled val="1"/>
        </dgm:presLayoutVars>
      </dgm:prSet>
      <dgm:spPr/>
    </dgm:pt>
    <dgm:pt modelId="{D7C49526-1B7D-431C-AADE-A8883A57CF71}" type="pres">
      <dgm:prSet presAssocID="{EC49557A-6278-479F-AEC2-01359C07EC8D}" presName="ThreeConn_1-2" presStyleLbl="fgAccFollowNode1" presStyleIdx="0" presStyleCnt="2">
        <dgm:presLayoutVars>
          <dgm:bulletEnabled val="1"/>
        </dgm:presLayoutVars>
      </dgm:prSet>
      <dgm:spPr/>
    </dgm:pt>
    <dgm:pt modelId="{B1A61CEF-5CB2-438B-914E-A5443F0EBED7}" type="pres">
      <dgm:prSet presAssocID="{EC49557A-6278-479F-AEC2-01359C07EC8D}" presName="ThreeConn_2-3" presStyleLbl="fgAccFollowNode1" presStyleIdx="1" presStyleCnt="2">
        <dgm:presLayoutVars>
          <dgm:bulletEnabled val="1"/>
        </dgm:presLayoutVars>
      </dgm:prSet>
      <dgm:spPr/>
    </dgm:pt>
    <dgm:pt modelId="{606798D4-ABB1-41B1-ADE1-CEF6AC6D68B4}" type="pres">
      <dgm:prSet presAssocID="{EC49557A-6278-479F-AEC2-01359C07EC8D}" presName="ThreeNodes_1_text" presStyleLbl="node1" presStyleIdx="2" presStyleCnt="3">
        <dgm:presLayoutVars>
          <dgm:bulletEnabled val="1"/>
        </dgm:presLayoutVars>
      </dgm:prSet>
      <dgm:spPr/>
    </dgm:pt>
    <dgm:pt modelId="{CB4344AA-A80B-4DE4-BB61-9927EF4B4D19}" type="pres">
      <dgm:prSet presAssocID="{EC49557A-6278-479F-AEC2-01359C07EC8D}" presName="ThreeNodes_2_text" presStyleLbl="node1" presStyleIdx="2" presStyleCnt="3">
        <dgm:presLayoutVars>
          <dgm:bulletEnabled val="1"/>
        </dgm:presLayoutVars>
      </dgm:prSet>
      <dgm:spPr/>
    </dgm:pt>
    <dgm:pt modelId="{B5C96742-B56A-4F3B-9F60-B588CB9C1F54}" type="pres">
      <dgm:prSet presAssocID="{EC49557A-6278-479F-AEC2-01359C07EC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3093D1E-92F4-435F-934B-E14F7307B052}" type="presOf" srcId="{29423FA3-4E40-48D2-8F17-C35775D3EAA8}" destId="{D7C49526-1B7D-431C-AADE-A8883A57CF71}" srcOrd="0" destOrd="0" presId="urn:microsoft.com/office/officeart/2005/8/layout/vProcess5"/>
    <dgm:cxn modelId="{8BD1FE3B-9B60-4CC6-B2B3-CB18DF409CBA}" type="presOf" srcId="{97E5B25B-96A6-4B89-A015-4458A499ADB0}" destId="{606798D4-ABB1-41B1-ADE1-CEF6AC6D68B4}" srcOrd="1" destOrd="0" presId="urn:microsoft.com/office/officeart/2005/8/layout/vProcess5"/>
    <dgm:cxn modelId="{0783046E-DE0F-4B38-9653-9017F7009BB8}" type="presOf" srcId="{EC49557A-6278-479F-AEC2-01359C07EC8D}" destId="{7C4FD536-1ABF-4552-81D7-149AEA52B26E}" srcOrd="0" destOrd="0" presId="urn:microsoft.com/office/officeart/2005/8/layout/vProcess5"/>
    <dgm:cxn modelId="{7D33A66E-FBCD-4716-9C93-B9F76977007A}" type="presOf" srcId="{97E5B25B-96A6-4B89-A015-4458A499ADB0}" destId="{C5D00578-DE67-4FD8-B14D-189ADD0EEE95}" srcOrd="0" destOrd="0" presId="urn:microsoft.com/office/officeart/2005/8/layout/vProcess5"/>
    <dgm:cxn modelId="{F9F6447D-21BB-43FA-8D4A-C6A3247A7061}" type="presOf" srcId="{0C4AC723-7870-4119-9525-8EC041B7A389}" destId="{B5C96742-B56A-4F3B-9F60-B588CB9C1F54}" srcOrd="1" destOrd="0" presId="urn:microsoft.com/office/officeart/2005/8/layout/vProcess5"/>
    <dgm:cxn modelId="{97D41B8E-92B4-4251-BBAF-763D7C87A3BF}" srcId="{EC49557A-6278-479F-AEC2-01359C07EC8D}" destId="{97E5B25B-96A6-4B89-A015-4458A499ADB0}" srcOrd="0" destOrd="0" parTransId="{17CB0102-5E59-4466-9B11-0ED61040E189}" sibTransId="{29423FA3-4E40-48D2-8F17-C35775D3EAA8}"/>
    <dgm:cxn modelId="{05529096-6C0E-41FE-A7B4-0B280AE728CC}" srcId="{EC49557A-6278-479F-AEC2-01359C07EC8D}" destId="{0C4AC723-7870-4119-9525-8EC041B7A389}" srcOrd="2" destOrd="0" parTransId="{0049CD0B-61F1-4A35-9C32-BA4D742A50B1}" sibTransId="{0FBAA7ED-3B10-497A-AFBF-DF19D663CD3E}"/>
    <dgm:cxn modelId="{7DF3A5B4-1F21-4936-96C8-D47F50C6BB32}" type="presOf" srcId="{02AB3317-0A56-4FC0-9C11-E433391C7E67}" destId="{B1A61CEF-5CB2-438B-914E-A5443F0EBED7}" srcOrd="0" destOrd="0" presId="urn:microsoft.com/office/officeart/2005/8/layout/vProcess5"/>
    <dgm:cxn modelId="{28DB21CC-9F92-4082-964D-3A6E10C7FC57}" srcId="{EC49557A-6278-479F-AEC2-01359C07EC8D}" destId="{A8243F17-5737-4D10-AC1B-29B2C64C127D}" srcOrd="1" destOrd="0" parTransId="{9F4DDF4B-D7D3-491A-AE1C-9764416C0DE5}" sibTransId="{02AB3317-0A56-4FC0-9C11-E433391C7E67}"/>
    <dgm:cxn modelId="{81F54DD1-A73E-429E-8808-E384E96F6209}" type="presOf" srcId="{0C4AC723-7870-4119-9525-8EC041B7A389}" destId="{40191765-0AC5-4376-B381-8B14E57DCCB9}" srcOrd="0" destOrd="0" presId="urn:microsoft.com/office/officeart/2005/8/layout/vProcess5"/>
    <dgm:cxn modelId="{F7C03FE4-AC1D-4345-93B7-1B8C2B323EF1}" type="presOf" srcId="{A8243F17-5737-4D10-AC1B-29B2C64C127D}" destId="{CB4344AA-A80B-4DE4-BB61-9927EF4B4D19}" srcOrd="1" destOrd="0" presId="urn:microsoft.com/office/officeart/2005/8/layout/vProcess5"/>
    <dgm:cxn modelId="{01DBF0EB-252E-4067-A862-9A566A2DD85B}" type="presOf" srcId="{A8243F17-5737-4D10-AC1B-29B2C64C127D}" destId="{513DE7AA-1E2C-4970-91FE-11EEC1C70FEA}" srcOrd="0" destOrd="0" presId="urn:microsoft.com/office/officeart/2005/8/layout/vProcess5"/>
    <dgm:cxn modelId="{95F8FA42-3C13-48A8-9C57-0FB09F196280}" type="presParOf" srcId="{7C4FD536-1ABF-4552-81D7-149AEA52B26E}" destId="{B1EF19DB-C6D1-424A-8353-8D7EA96E10B8}" srcOrd="0" destOrd="0" presId="urn:microsoft.com/office/officeart/2005/8/layout/vProcess5"/>
    <dgm:cxn modelId="{60790CF6-EF35-4AEE-BD73-6ECFF43B0384}" type="presParOf" srcId="{7C4FD536-1ABF-4552-81D7-149AEA52B26E}" destId="{C5D00578-DE67-4FD8-B14D-189ADD0EEE95}" srcOrd="1" destOrd="0" presId="urn:microsoft.com/office/officeart/2005/8/layout/vProcess5"/>
    <dgm:cxn modelId="{7C01780D-0E64-4443-9E30-1A0850CDD8FF}" type="presParOf" srcId="{7C4FD536-1ABF-4552-81D7-149AEA52B26E}" destId="{513DE7AA-1E2C-4970-91FE-11EEC1C70FEA}" srcOrd="2" destOrd="0" presId="urn:microsoft.com/office/officeart/2005/8/layout/vProcess5"/>
    <dgm:cxn modelId="{CCF4D273-AEA9-4954-B4AE-AD8E723903B4}" type="presParOf" srcId="{7C4FD536-1ABF-4552-81D7-149AEA52B26E}" destId="{40191765-0AC5-4376-B381-8B14E57DCCB9}" srcOrd="3" destOrd="0" presId="urn:microsoft.com/office/officeart/2005/8/layout/vProcess5"/>
    <dgm:cxn modelId="{92C4F45B-8F7B-4847-9182-52416697E4D0}" type="presParOf" srcId="{7C4FD536-1ABF-4552-81D7-149AEA52B26E}" destId="{D7C49526-1B7D-431C-AADE-A8883A57CF71}" srcOrd="4" destOrd="0" presId="urn:microsoft.com/office/officeart/2005/8/layout/vProcess5"/>
    <dgm:cxn modelId="{973B90BD-BF95-46E6-8EEF-323052350BB4}" type="presParOf" srcId="{7C4FD536-1ABF-4552-81D7-149AEA52B26E}" destId="{B1A61CEF-5CB2-438B-914E-A5443F0EBED7}" srcOrd="5" destOrd="0" presId="urn:microsoft.com/office/officeart/2005/8/layout/vProcess5"/>
    <dgm:cxn modelId="{08389D19-5D85-4815-8CDA-16BB76FBDA40}" type="presParOf" srcId="{7C4FD536-1ABF-4552-81D7-149AEA52B26E}" destId="{606798D4-ABB1-41B1-ADE1-CEF6AC6D68B4}" srcOrd="6" destOrd="0" presId="urn:microsoft.com/office/officeart/2005/8/layout/vProcess5"/>
    <dgm:cxn modelId="{95A0B62C-568E-4F83-AA28-F5078432976C}" type="presParOf" srcId="{7C4FD536-1ABF-4552-81D7-149AEA52B26E}" destId="{CB4344AA-A80B-4DE4-BB61-9927EF4B4D19}" srcOrd="7" destOrd="0" presId="urn:microsoft.com/office/officeart/2005/8/layout/vProcess5"/>
    <dgm:cxn modelId="{8965CD9A-39BA-4D22-998A-7242328DA58C}" type="presParOf" srcId="{7C4FD536-1ABF-4552-81D7-149AEA52B26E}" destId="{B5C96742-B56A-4F3B-9F60-B588CB9C1F5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0578-DE67-4FD8-B14D-189ADD0EEE95}">
      <dsp:nvSpPr>
        <dsp:cNvPr id="0" name=""/>
        <dsp:cNvSpPr/>
      </dsp:nvSpPr>
      <dsp:spPr>
        <a:xfrm>
          <a:off x="0" y="0"/>
          <a:ext cx="7306865" cy="1164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Objectifs culturels et pédagogiques</a:t>
          </a:r>
          <a:endParaRPr lang="en-US" sz="3200" kern="1200"/>
        </a:p>
      </dsp:txBody>
      <dsp:txXfrm>
        <a:off x="34105" y="34105"/>
        <a:ext cx="6050353" cy="1096221"/>
      </dsp:txXfrm>
    </dsp:sp>
    <dsp:sp modelId="{513DE7AA-1E2C-4970-91FE-11EEC1C70FEA}">
      <dsp:nvSpPr>
        <dsp:cNvPr id="0" name=""/>
        <dsp:cNvSpPr/>
      </dsp:nvSpPr>
      <dsp:spPr>
        <a:xfrm>
          <a:off x="644723" y="1358502"/>
          <a:ext cx="7306865" cy="1164431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Programme détaillé du séjour</a:t>
          </a:r>
          <a:endParaRPr lang="en-US" sz="3200" kern="1200" dirty="0"/>
        </a:p>
      </dsp:txBody>
      <dsp:txXfrm>
        <a:off x="678828" y="1392607"/>
        <a:ext cx="5837051" cy="1096221"/>
      </dsp:txXfrm>
    </dsp:sp>
    <dsp:sp modelId="{40191765-0AC5-4376-B381-8B14E57DCCB9}">
      <dsp:nvSpPr>
        <dsp:cNvPr id="0" name=""/>
        <dsp:cNvSpPr/>
      </dsp:nvSpPr>
      <dsp:spPr>
        <a:xfrm>
          <a:off x="1289300" y="2717005"/>
          <a:ext cx="7306865" cy="1164431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Informations pratiques</a:t>
          </a:r>
          <a:endParaRPr lang="en-US" sz="3200" kern="1200" dirty="0"/>
        </a:p>
      </dsp:txBody>
      <dsp:txXfrm>
        <a:off x="1323405" y="2751110"/>
        <a:ext cx="5837051" cy="1096221"/>
      </dsp:txXfrm>
    </dsp:sp>
    <dsp:sp modelId="{D7C49526-1B7D-431C-AADE-A8883A57CF71}">
      <dsp:nvSpPr>
        <dsp:cNvPr id="0" name=""/>
        <dsp:cNvSpPr/>
      </dsp:nvSpPr>
      <dsp:spPr>
        <a:xfrm>
          <a:off x="6549984" y="883026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20282" y="883026"/>
        <a:ext cx="416284" cy="569552"/>
      </dsp:txXfrm>
    </dsp:sp>
    <dsp:sp modelId="{B1A61CEF-5CB2-438B-914E-A5443F0EBED7}">
      <dsp:nvSpPr>
        <dsp:cNvPr id="0" name=""/>
        <dsp:cNvSpPr/>
      </dsp:nvSpPr>
      <dsp:spPr>
        <a:xfrm>
          <a:off x="7194708" y="2233766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65006" y="2233766"/>
        <a:ext cx="416284" cy="56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4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73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75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76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70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21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05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8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8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66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00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70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6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0A10-BF61-408C-996D-5DD8B420C3E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200D13-F286-4AFD-BB56-7CDC60D73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15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e-roma.net/musee-national-romain-palazzo-massimo-alle-terme-villas-romaines.php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06" y="1972541"/>
            <a:ext cx="3257550" cy="33909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dirty="0">
                <a:latin typeface="Bauhaus 93" panose="04030905020B02020C02" pitchFamily="82" charset="0"/>
              </a:rPr>
              <a:t>SEJOUR EN ITALIE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4544" y="4050833"/>
            <a:ext cx="9492342" cy="2329185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accent1"/>
                </a:solidFill>
                <a:latin typeface="Bauhaus 93" panose="04030905020B02020C02" pitchFamily="82" charset="0"/>
              </a:rPr>
              <a:t>	  du 7 au 12 mai 2023</a:t>
            </a:r>
          </a:p>
          <a:p>
            <a:pPr algn="l"/>
            <a:endParaRPr lang="fr-FR" sz="4000" dirty="0">
              <a:solidFill>
                <a:schemeClr val="accent1"/>
              </a:solidFill>
            </a:endParaRPr>
          </a:p>
          <a:p>
            <a:pPr algn="l"/>
            <a:r>
              <a:rPr lang="fr-FR" sz="2400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 </a:t>
            </a:r>
            <a:r>
              <a:rPr lang="fr-FR" sz="2800" i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A la découverte d’un pays, de sa culture, de son histoire et de sa langue</a:t>
            </a:r>
            <a:r>
              <a:rPr lang="fr-FR" sz="2800" dirty="0">
                <a:solidFill>
                  <a:schemeClr val="accent1"/>
                </a:solidFill>
                <a:latin typeface="Brush Script MT" panose="03060802040406070304" pitchFamily="66" charset="0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14" y="599114"/>
            <a:ext cx="2407227" cy="1805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16" y="507808"/>
            <a:ext cx="2240973" cy="1680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28" y="356227"/>
            <a:ext cx="2287155" cy="1715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DBD6C45-F1DF-1F99-6D36-BD341C62FB64}"/>
              </a:ext>
            </a:extLst>
          </p:cNvPr>
          <p:cNvSpPr/>
          <p:nvPr/>
        </p:nvSpPr>
        <p:spPr>
          <a:xfrm>
            <a:off x="7944256" y="3815347"/>
            <a:ext cx="171450" cy="1932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39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531A1158-931F-4682-A085-AF74D6204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4130" y="1410966"/>
            <a:ext cx="4572000" cy="1922060"/>
          </a:xfrm>
        </p:spPr>
        <p:txBody>
          <a:bodyPr anchor="b">
            <a:normAutofit/>
          </a:bodyPr>
          <a:lstStyle/>
          <a:p>
            <a:pPr algn="ctr"/>
            <a:r>
              <a:rPr lang="fr-FR"/>
              <a:t>Mercredi 10 mai : Ostie</a:t>
            </a:r>
            <a:endParaRPr lang="fr-FR" dirty="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406AFF46-0CE2-B059-15C3-BF9580FB2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7" b="-3"/>
          <a:stretch/>
        </p:blipFill>
        <p:spPr bwMode="auto"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2195AC2-28CA-8D97-4DC7-077CDE4D0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15005" b="-3"/>
          <a:stretch/>
        </p:blipFill>
        <p:spPr bwMode="auto"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36E1DFD-DF20-714C-F015-1B380A1C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878"/>
          <a:stretch/>
        </p:blipFill>
        <p:spPr bwMode="auto"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76520" y="3966439"/>
            <a:ext cx="4347552" cy="1758225"/>
          </a:xfrm>
        </p:spPr>
        <p:txBody>
          <a:bodyPr>
            <a:normAutofit lnSpcReduction="10000"/>
          </a:bodyPr>
          <a:lstStyle/>
          <a:p>
            <a:r>
              <a:rPr lang="fr-FR" sz="2400"/>
              <a:t>Départ : 8h – Retour : 19h</a:t>
            </a:r>
          </a:p>
          <a:p>
            <a:endParaRPr lang="fr-FR" sz="2400"/>
          </a:p>
          <a:p>
            <a:r>
              <a:rPr lang="fr-FR" sz="2400"/>
              <a:t>Matinée : visite du site d’</a:t>
            </a:r>
            <a:r>
              <a:rPr lang="fr-FR" sz="2400" b="1"/>
              <a:t>Ostia Antica</a:t>
            </a:r>
            <a:r>
              <a:rPr lang="fr-FR" sz="2400"/>
              <a:t>.</a:t>
            </a:r>
          </a:p>
          <a:p>
            <a:endParaRPr lang="fr-FR" sz="2400" dirty="0"/>
          </a:p>
        </p:txBody>
      </p:sp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68CC4534-BAAC-4D5F-9F61-089745A3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60" name="Straight Connector 6159">
              <a:extLst>
                <a:ext uri="{FF2B5EF4-FFF2-40B4-BE49-F238E27FC236}">
                  <a16:creationId xmlns:a16="http://schemas.microsoft.com/office/drawing/2014/main" id="{99868E2D-9742-407F-951A-CBC2D02B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1" name="Straight Connector 6160">
              <a:extLst>
                <a:ext uri="{FF2B5EF4-FFF2-40B4-BE49-F238E27FC236}">
                  <a16:creationId xmlns:a16="http://schemas.microsoft.com/office/drawing/2014/main" id="{0260601E-0F58-44EA-8496-D4CCBA9DF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62" name="Rectangle 23">
              <a:extLst>
                <a:ext uri="{FF2B5EF4-FFF2-40B4-BE49-F238E27FC236}">
                  <a16:creationId xmlns:a16="http://schemas.microsoft.com/office/drawing/2014/main" id="{E7685DF3-C544-4461-BCFF-BFC22FD08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3" name="Rectangle 25">
              <a:extLst>
                <a:ext uri="{FF2B5EF4-FFF2-40B4-BE49-F238E27FC236}">
                  <a16:creationId xmlns:a16="http://schemas.microsoft.com/office/drawing/2014/main" id="{BF702000-D597-4B33-97F1-3EA2CA978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4" name="Isosceles Triangle 6163">
              <a:extLst>
                <a:ext uri="{FF2B5EF4-FFF2-40B4-BE49-F238E27FC236}">
                  <a16:creationId xmlns:a16="http://schemas.microsoft.com/office/drawing/2014/main" id="{7940EC63-7135-4958-A6DA-2B7B3F549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5" name="Rectangle 27">
              <a:extLst>
                <a:ext uri="{FF2B5EF4-FFF2-40B4-BE49-F238E27FC236}">
                  <a16:creationId xmlns:a16="http://schemas.microsoft.com/office/drawing/2014/main" id="{0EDEC1C3-D953-4DF1-914A-FE4A7DB6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6" name="Rectangle 28">
              <a:extLst>
                <a:ext uri="{FF2B5EF4-FFF2-40B4-BE49-F238E27FC236}">
                  <a16:creationId xmlns:a16="http://schemas.microsoft.com/office/drawing/2014/main" id="{58EFEF71-11D2-41FA-B797-4781045C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7" name="Rectangle 29">
              <a:extLst>
                <a:ext uri="{FF2B5EF4-FFF2-40B4-BE49-F238E27FC236}">
                  <a16:creationId xmlns:a16="http://schemas.microsoft.com/office/drawing/2014/main" id="{08B9320D-2631-415E-9956-83E6C6F1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8" name="Isosceles Triangle 6167">
              <a:extLst>
                <a:ext uri="{FF2B5EF4-FFF2-40B4-BE49-F238E27FC236}">
                  <a16:creationId xmlns:a16="http://schemas.microsoft.com/office/drawing/2014/main" id="{164EAB87-65E0-4E1F-B08C-D636A9585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9" name="Isosceles Triangle 6168">
              <a:extLst>
                <a:ext uri="{FF2B5EF4-FFF2-40B4-BE49-F238E27FC236}">
                  <a16:creationId xmlns:a16="http://schemas.microsoft.com/office/drawing/2014/main" id="{A3C46668-C714-4110-8DCB-DB0056366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1174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70857"/>
          </a:xfrm>
        </p:spPr>
        <p:txBody>
          <a:bodyPr>
            <a:normAutofit/>
          </a:bodyPr>
          <a:lstStyle/>
          <a:p>
            <a:r>
              <a:rPr lang="fr-FR" dirty="0"/>
              <a:t>Mercredi 10 mai : Ostie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11087"/>
            <a:ext cx="9538084" cy="4430276"/>
          </a:xfrm>
        </p:spPr>
        <p:txBody>
          <a:bodyPr/>
          <a:lstStyle/>
          <a:p>
            <a:r>
              <a:rPr lang="fr-FR" sz="2400" dirty="0"/>
              <a:t>Pique-nique fourni par les familles hôtesses.</a:t>
            </a:r>
          </a:p>
          <a:p>
            <a:r>
              <a:rPr lang="fr-FR" sz="2400" dirty="0"/>
              <a:t>Après-midi : visite du </a:t>
            </a:r>
            <a:r>
              <a:rPr lang="fr-FR" sz="2400" b="1" dirty="0"/>
              <a:t>musée des bateaux romains </a:t>
            </a:r>
            <a:r>
              <a:rPr lang="fr-FR" sz="2400" dirty="0"/>
              <a:t>à Fiumicino.</a:t>
            </a:r>
          </a:p>
          <a:p>
            <a:endParaRPr lang="fr-F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6697FB6-E2E7-45E9-06A7-B383DFB28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23492" b="17778"/>
          <a:stretch/>
        </p:blipFill>
        <p:spPr bwMode="auto">
          <a:xfrm>
            <a:off x="5514975" y="3105150"/>
            <a:ext cx="6504194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umblr: Image">
            <a:extLst>
              <a:ext uri="{FF2B5EF4-FFF2-40B4-BE49-F238E27FC236}">
                <a16:creationId xmlns:a16="http://schemas.microsoft.com/office/drawing/2014/main" id="{06687F4E-CC94-2456-EBBF-BB1387D8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10515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8687"/>
            <a:ext cx="8596668" cy="4582676"/>
          </a:xfrm>
        </p:spPr>
        <p:txBody>
          <a:bodyPr/>
          <a:lstStyle/>
          <a:p>
            <a:r>
              <a:rPr lang="fr-FR" sz="2400" dirty="0"/>
              <a:t>Départ : 8h </a:t>
            </a:r>
          </a:p>
          <a:p>
            <a:r>
              <a:rPr lang="fr-FR" sz="2400" dirty="0"/>
              <a:t>Matinée : visite du </a:t>
            </a:r>
            <a:r>
              <a:rPr lang="fr-FR" sz="2400" b="1" dirty="0" err="1"/>
              <a:t>Palazzo</a:t>
            </a:r>
            <a:r>
              <a:rPr lang="fr-FR" sz="2400" b="1" dirty="0"/>
              <a:t> Massimo</a:t>
            </a:r>
            <a:r>
              <a:rPr lang="fr-FR" sz="2400" dirty="0"/>
              <a:t>.</a:t>
            </a:r>
          </a:p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BC23555-4266-8B4D-AF36-6EAFD8BEDD18}"/>
              </a:ext>
            </a:extLst>
          </p:cNvPr>
          <p:cNvSpPr txBox="1">
            <a:spLocks/>
          </p:cNvSpPr>
          <p:nvPr/>
        </p:nvSpPr>
        <p:spPr>
          <a:xfrm>
            <a:off x="519642" y="304800"/>
            <a:ext cx="11152716" cy="72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Jeudi 11 mai : de la Rome antique à la Rome baroque</a:t>
            </a:r>
          </a:p>
        </p:txBody>
      </p:sp>
      <p:pic>
        <p:nvPicPr>
          <p:cNvPr id="8194" name="Picture 2" descr="Palazzo Massimo, Roma, guida completa: orari, biglietti, storia, cosa ...">
            <a:extLst>
              <a:ext uri="{FF2B5EF4-FFF2-40B4-BE49-F238E27FC236}">
                <a16:creationId xmlns:a16="http://schemas.microsoft.com/office/drawing/2014/main" id="{B8BB9A34-4986-7191-B7AC-091926A0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43" y="2648823"/>
            <a:ext cx="5962650" cy="39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lightboxImage">
            <a:hlinkClick r:id="rId3" tooltip="&quot;Cliquez pour fermer&quot;"/>
            <a:extLst>
              <a:ext uri="{FF2B5EF4-FFF2-40B4-BE49-F238E27FC236}">
                <a16:creationId xmlns:a16="http://schemas.microsoft.com/office/drawing/2014/main" id="{53C075EA-48BC-610B-C36C-4F63CE62FE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0760">
            <a:off x="8430510" y="1383586"/>
            <a:ext cx="1686984" cy="25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lightboxImage">
            <a:hlinkClick r:id="rId3" tooltip="&quot;Cliquez pour fermer&quot;"/>
            <a:extLst>
              <a:ext uri="{FF2B5EF4-FFF2-40B4-BE49-F238E27FC236}">
                <a16:creationId xmlns:a16="http://schemas.microsoft.com/office/drawing/2014/main" id="{AB084CB3-AA2F-75AE-6253-0C0453A1E5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2226">
            <a:off x="9722316" y="4056742"/>
            <a:ext cx="1686983" cy="25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56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28700"/>
            <a:ext cx="8596668" cy="5829300"/>
          </a:xfrm>
        </p:spPr>
        <p:txBody>
          <a:bodyPr/>
          <a:lstStyle/>
          <a:p>
            <a:r>
              <a:rPr lang="fr-FR" sz="2400" dirty="0"/>
              <a:t>Pique-nique fourni par les familles hôtesses.</a:t>
            </a:r>
          </a:p>
          <a:p>
            <a:r>
              <a:rPr lang="fr-FR" sz="2400" dirty="0"/>
              <a:t>Après-midi : promenade dans la Rome baroque </a:t>
            </a:r>
          </a:p>
          <a:p>
            <a:pPr marL="0" indent="0">
              <a:buNone/>
            </a:pPr>
            <a:r>
              <a:rPr lang="fr-FR" sz="2400" dirty="0"/>
              <a:t>(</a:t>
            </a:r>
            <a:r>
              <a:rPr lang="fr-FR" sz="2400" b="1" dirty="0"/>
              <a:t>fontaine de Trevi, Panthéon, église Saint Ignace, église Saint Louis des Français</a:t>
            </a:r>
            <a:r>
              <a:rPr lang="fr-FR" sz="2400" dirty="0"/>
              <a:t>…).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1200" dirty="0"/>
          </a:p>
          <a:p>
            <a:r>
              <a:rPr lang="fr-FR" sz="2400" dirty="0"/>
              <a:t>Dîner au restaurant puis départ de Rome à 21h.</a:t>
            </a:r>
          </a:p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BC23555-4266-8B4D-AF36-6EAFD8BEDD18}"/>
              </a:ext>
            </a:extLst>
          </p:cNvPr>
          <p:cNvSpPr txBox="1">
            <a:spLocks/>
          </p:cNvSpPr>
          <p:nvPr/>
        </p:nvSpPr>
        <p:spPr>
          <a:xfrm>
            <a:off x="519642" y="304800"/>
            <a:ext cx="11152716" cy="72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Jeudi 11 mai : de la Rome antique à la Rome baroque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1F42C0-A0D8-6EEA-C80E-6C83AD2A5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51" y="2857633"/>
            <a:ext cx="4585183" cy="3222729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C88697F-5731-EF17-6004-FEAB8B0D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8" y="2857633"/>
            <a:ext cx="4296971" cy="32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7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12 mai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989180" cy="3880773"/>
          </a:xfrm>
        </p:spPr>
        <p:txBody>
          <a:bodyPr>
            <a:normAutofit/>
          </a:bodyPr>
          <a:lstStyle/>
          <a:p>
            <a:r>
              <a:rPr lang="fr-FR" sz="2400" dirty="0"/>
              <a:t>Trajet retour.</a:t>
            </a:r>
          </a:p>
          <a:p>
            <a:endParaRPr lang="fr-FR" sz="2400" dirty="0"/>
          </a:p>
          <a:p>
            <a:r>
              <a:rPr lang="fr-FR" sz="2400" dirty="0"/>
              <a:t>Petit-déjeuner et déjeuner dans </a:t>
            </a:r>
          </a:p>
          <a:p>
            <a:pPr marL="0" indent="0">
              <a:buNone/>
            </a:pPr>
            <a:r>
              <a:rPr lang="fr-FR" sz="2400" dirty="0"/>
              <a:t>une cafétéria.</a:t>
            </a:r>
          </a:p>
          <a:p>
            <a:endParaRPr lang="fr-FR" sz="2400" dirty="0"/>
          </a:p>
          <a:p>
            <a:r>
              <a:rPr lang="fr-FR" sz="2400" dirty="0"/>
              <a:t>Arrivée à Cossé-le-Vivien, parking de Beausoleil, </a:t>
            </a:r>
            <a:r>
              <a:rPr lang="fr-FR" sz="2400" b="1" dirty="0"/>
              <a:t>vers 20 h</a:t>
            </a:r>
            <a:r>
              <a:rPr lang="fr-FR" sz="2400" dirty="0"/>
              <a:t>.</a:t>
            </a:r>
          </a:p>
          <a:p>
            <a:r>
              <a:rPr lang="fr-FR" sz="2400" i="1" dirty="0"/>
              <a:t>Consulter le site du collège/Pronote pour l’horaire précis quelques heures avant le retour.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FAE8870-7C4F-D33B-9FA4-63499E57B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23333" r="10197" b="27083"/>
          <a:stretch/>
        </p:blipFill>
        <p:spPr bwMode="auto">
          <a:xfrm>
            <a:off x="4809547" y="816638"/>
            <a:ext cx="4581525" cy="18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2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D8A66-6F44-0AC2-6AA9-42D01D31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Livret pédagogique 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C5FC9-4252-74EF-CAB9-E17EDF12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8ADB9-E601-51BE-6F4E-72FD4E6F1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7700">
            <a:off x="5016774" y="784371"/>
            <a:ext cx="3707003" cy="5219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62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66254"/>
            <a:ext cx="8596668" cy="1320800"/>
          </a:xfrm>
        </p:spPr>
        <p:txBody>
          <a:bodyPr/>
          <a:lstStyle/>
          <a:p>
            <a:pPr algn="ctr"/>
            <a:r>
              <a:rPr lang="fr-FR" dirty="0"/>
              <a:t>Rappel des règles de comportement à respecter pendant le séjour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11745"/>
            <a:ext cx="8596668" cy="4955309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Ne pas manger dans le car (chewing-gum, bonbons, gâteaux…).</a:t>
            </a:r>
          </a:p>
          <a:p>
            <a:r>
              <a:rPr lang="fr-FR" dirty="0"/>
              <a:t>L’utilisation de MP3/4 est autorisée pendant le trajet aller/retour seulement.</a:t>
            </a:r>
          </a:p>
          <a:p>
            <a:r>
              <a:rPr lang="fr-FR" dirty="0">
                <a:solidFill>
                  <a:schemeClr val="tx1"/>
                </a:solidFill>
              </a:rPr>
              <a:t>Téléphone portable interdit. Tablette interdite.</a:t>
            </a:r>
          </a:p>
          <a:p>
            <a:r>
              <a:rPr lang="fr-FR" b="1" dirty="0">
                <a:solidFill>
                  <a:schemeClr val="tx1"/>
                </a:solidFill>
              </a:rPr>
              <a:t>Ce séjour étant pédagogique, le règlement intérieur du collège s’applique.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Règles de savoir-vivre</a:t>
            </a:r>
          </a:p>
          <a:p>
            <a:r>
              <a:rPr lang="fr-FR" dirty="0">
                <a:solidFill>
                  <a:schemeClr val="tx1"/>
                </a:solidFill>
              </a:rPr>
              <a:t>Être poli ; </a:t>
            </a:r>
          </a:p>
          <a:p>
            <a:r>
              <a:rPr lang="fr-FR" dirty="0">
                <a:solidFill>
                  <a:schemeClr val="tx1"/>
                </a:solidFill>
              </a:rPr>
              <a:t>Nettoyer le lavabo le matin, rincer la douche ; </a:t>
            </a:r>
          </a:p>
          <a:p>
            <a:r>
              <a:rPr lang="fr-FR" dirty="0">
                <a:solidFill>
                  <a:schemeClr val="tx1"/>
                </a:solidFill>
              </a:rPr>
              <a:t>Ne pas faire trop de bruit le soir ; </a:t>
            </a:r>
          </a:p>
          <a:p>
            <a:r>
              <a:rPr lang="fr-FR" dirty="0">
                <a:solidFill>
                  <a:schemeClr val="tx1"/>
                </a:solidFill>
              </a:rPr>
              <a:t>Ne pas chuchoter en français et rire devant la famille ; </a:t>
            </a:r>
          </a:p>
          <a:p>
            <a:r>
              <a:rPr lang="fr-FR" dirty="0">
                <a:solidFill>
                  <a:schemeClr val="tx1"/>
                </a:solidFill>
              </a:rPr>
              <a:t>Avouer si l’on casse quelque chose ; </a:t>
            </a:r>
          </a:p>
          <a:p>
            <a:r>
              <a:rPr lang="fr-FR" dirty="0">
                <a:solidFill>
                  <a:schemeClr val="tx1"/>
                </a:solidFill>
              </a:rPr>
              <a:t>Interdiction de rester seul, se déplacer à plusieurs ;</a:t>
            </a:r>
          </a:p>
          <a:p>
            <a:r>
              <a:rPr lang="fr-FR" dirty="0">
                <a:solidFill>
                  <a:schemeClr val="tx1"/>
                </a:solidFill>
              </a:rPr>
              <a:t>Donner une bonne image des français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52" y="290945"/>
            <a:ext cx="2465614" cy="139307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D683D8B-AF5D-F0B6-BD16-5EC69BC7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45" y="3362325"/>
            <a:ext cx="2354326" cy="23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0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391"/>
          </a:xfrm>
        </p:spPr>
        <p:txBody>
          <a:bodyPr/>
          <a:lstStyle/>
          <a:p>
            <a:r>
              <a:rPr lang="fr-FR" dirty="0"/>
              <a:t>Détails pratiques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548245"/>
            <a:ext cx="9168630" cy="4493117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Pour le jour du départ :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Prévoir un </a:t>
            </a:r>
            <a:r>
              <a:rPr lang="fr-FR" sz="2400" b="1" dirty="0">
                <a:solidFill>
                  <a:schemeClr val="tx1"/>
                </a:solidFill>
              </a:rPr>
              <a:t>sac à dos </a:t>
            </a:r>
            <a:r>
              <a:rPr lang="fr-FR" sz="2400" dirty="0">
                <a:solidFill>
                  <a:schemeClr val="tx1"/>
                </a:solidFill>
              </a:rPr>
              <a:t>avec :</a:t>
            </a:r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Deux </a:t>
            </a:r>
            <a:r>
              <a:rPr lang="fr-FR" sz="2400" b="1" dirty="0">
                <a:solidFill>
                  <a:schemeClr val="tx1"/>
                </a:solidFill>
              </a:rPr>
              <a:t>pique-niques</a:t>
            </a:r>
            <a:r>
              <a:rPr lang="fr-FR" sz="2400" dirty="0">
                <a:solidFill>
                  <a:schemeClr val="tx1"/>
                </a:solidFill>
              </a:rPr>
              <a:t> (midi et soir) et plusieurs </a:t>
            </a:r>
            <a:r>
              <a:rPr lang="fr-FR" sz="2400" b="1" dirty="0">
                <a:solidFill>
                  <a:schemeClr val="tx1"/>
                </a:solidFill>
              </a:rPr>
              <a:t>goûters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  <a:p>
            <a:r>
              <a:rPr lang="fr-FR" sz="2400" dirty="0">
                <a:solidFill>
                  <a:schemeClr val="tx1"/>
                </a:solidFill>
              </a:rPr>
              <a:t>Des </a:t>
            </a:r>
            <a:r>
              <a:rPr lang="fr-FR" sz="2400" b="1" dirty="0">
                <a:solidFill>
                  <a:schemeClr val="tx1"/>
                </a:solidFill>
              </a:rPr>
              <a:t>médicaments</a:t>
            </a:r>
            <a:r>
              <a:rPr lang="fr-FR" sz="2400" dirty="0">
                <a:solidFill>
                  <a:schemeClr val="tx1"/>
                </a:solidFill>
              </a:rPr>
              <a:t> si mal des transports et </a:t>
            </a:r>
            <a:r>
              <a:rPr lang="fr-FR" sz="2400" b="1" dirty="0">
                <a:solidFill>
                  <a:schemeClr val="tx1"/>
                </a:solidFill>
              </a:rPr>
              <a:t>sacs plastiques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  <a:p>
            <a:r>
              <a:rPr lang="fr-FR" sz="2400" dirty="0">
                <a:solidFill>
                  <a:schemeClr val="tx1"/>
                </a:solidFill>
              </a:rPr>
              <a:t>Quelques </a:t>
            </a:r>
            <a:r>
              <a:rPr lang="fr-FR" sz="2400" b="1" dirty="0">
                <a:solidFill>
                  <a:schemeClr val="tx1"/>
                </a:solidFill>
              </a:rPr>
              <a:t>affaires de toilette </a:t>
            </a:r>
            <a:r>
              <a:rPr lang="fr-FR" sz="2400" dirty="0">
                <a:solidFill>
                  <a:schemeClr val="tx1"/>
                </a:solidFill>
              </a:rPr>
              <a:t>(pas d’accès aux </a:t>
            </a:r>
            <a:r>
              <a:rPr lang="fr-FR" sz="2400" dirty="0" err="1">
                <a:solidFill>
                  <a:schemeClr val="tx1"/>
                </a:solidFill>
              </a:rPr>
              <a:t>soutes</a:t>
            </a:r>
            <a:r>
              <a:rPr lang="fr-FR" sz="2400" dirty="0">
                <a:solidFill>
                  <a:schemeClr val="tx1"/>
                </a:solidFill>
              </a:rPr>
              <a:t> avant le lendemain soir).</a:t>
            </a:r>
          </a:p>
          <a:p>
            <a:r>
              <a:rPr lang="fr-FR" sz="2400" dirty="0">
                <a:solidFill>
                  <a:schemeClr val="tx1"/>
                </a:solidFill>
              </a:rPr>
              <a:t>La </a:t>
            </a:r>
            <a:r>
              <a:rPr lang="fr-FR" sz="2400" b="1" dirty="0">
                <a:solidFill>
                  <a:schemeClr val="tx1"/>
                </a:solidFill>
              </a:rPr>
              <a:t>trousse</a:t>
            </a:r>
            <a:r>
              <a:rPr lang="fr-FR" sz="2400" dirty="0">
                <a:solidFill>
                  <a:schemeClr val="tx1"/>
                </a:solidFill>
              </a:rPr>
              <a:t> et un petit </a:t>
            </a:r>
            <a:r>
              <a:rPr lang="fr-FR" sz="2400" b="1" dirty="0">
                <a:solidFill>
                  <a:schemeClr val="tx1"/>
                </a:solidFill>
              </a:rPr>
              <a:t>bloc-notes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Un </a:t>
            </a:r>
            <a:r>
              <a:rPr lang="fr-FR" sz="2400" b="1" dirty="0">
                <a:solidFill>
                  <a:schemeClr val="tx1"/>
                </a:solidFill>
              </a:rPr>
              <a:t>oreiller</a:t>
            </a:r>
            <a:r>
              <a:rPr lang="fr-FR" sz="2400" dirty="0">
                <a:solidFill>
                  <a:schemeClr val="tx1"/>
                </a:solidFill>
              </a:rPr>
              <a:t> et une </a:t>
            </a:r>
            <a:r>
              <a:rPr lang="fr-FR" sz="2400" b="1" dirty="0">
                <a:solidFill>
                  <a:schemeClr val="tx1"/>
                </a:solidFill>
              </a:rPr>
              <a:t>couverture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5" y="415997"/>
            <a:ext cx="2465614" cy="1393072"/>
          </a:xfrm>
          <a:prstGeom prst="rect">
            <a:avLst/>
          </a:prstGeom>
        </p:spPr>
      </p:pic>
      <p:pic>
        <p:nvPicPr>
          <p:cNvPr id="1026" name="Picture 2" descr="Image vectorielle de sac à dos | Vecteurs publiques">
            <a:extLst>
              <a:ext uri="{FF2B5EF4-FFF2-40B4-BE49-F238E27FC236}">
                <a16:creationId xmlns:a16="http://schemas.microsoft.com/office/drawing/2014/main" id="{185291C9-9752-3B55-B7EA-EC561530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41" y="2090961"/>
            <a:ext cx="1045809" cy="12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3C0315-7ACB-58AE-EB61-99B1A637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80" y="5218868"/>
            <a:ext cx="1815720" cy="1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2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7971A23-5755-1CA0-4FE7-B2993382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31" y="2496849"/>
            <a:ext cx="1347196" cy="18643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Détails pratiques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512743"/>
            <a:ext cx="8596668" cy="5069031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Pour le séjour :</a:t>
            </a:r>
          </a:p>
          <a:p>
            <a:r>
              <a:rPr lang="fr-FR" sz="2400" dirty="0">
                <a:solidFill>
                  <a:schemeClr val="tx1"/>
                </a:solidFill>
              </a:rPr>
              <a:t>Bagages à étiqueter (valise ou sac de sport d’une capacité raisonnable).</a:t>
            </a:r>
          </a:p>
          <a:p>
            <a:r>
              <a:rPr lang="fr-FR" sz="2400" dirty="0">
                <a:solidFill>
                  <a:schemeClr val="tx1"/>
                </a:solidFill>
              </a:rPr>
              <a:t>Linge de toilette.</a:t>
            </a:r>
          </a:p>
          <a:p>
            <a:r>
              <a:rPr lang="fr-FR" sz="2400" dirty="0">
                <a:solidFill>
                  <a:schemeClr val="tx1"/>
                </a:solidFill>
              </a:rPr>
              <a:t>Vêtement de pluie, chaussures de marche.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Crème anti-moustiques et crème solaire (pas en aérosol).</a:t>
            </a:r>
          </a:p>
          <a:p>
            <a:r>
              <a:rPr lang="fr-FR" sz="2400" dirty="0">
                <a:solidFill>
                  <a:schemeClr val="tx1"/>
                </a:solidFill>
              </a:rPr>
              <a:t>Chapeau ou casquette.</a:t>
            </a:r>
          </a:p>
          <a:p>
            <a:r>
              <a:rPr lang="fr-FR" sz="2400" dirty="0">
                <a:solidFill>
                  <a:schemeClr val="tx1"/>
                </a:solidFill>
              </a:rPr>
              <a:t>Médicaments d’usage.</a:t>
            </a:r>
          </a:p>
          <a:p>
            <a:r>
              <a:rPr lang="fr-FR" sz="2400" dirty="0">
                <a:solidFill>
                  <a:schemeClr val="tx1"/>
                </a:solidFill>
              </a:rPr>
              <a:t>Quelques masques chirurgicaux.</a:t>
            </a:r>
          </a:p>
          <a:p>
            <a:r>
              <a:rPr lang="fr-FR" sz="2400" dirty="0">
                <a:solidFill>
                  <a:schemeClr val="tx1"/>
                </a:solidFill>
              </a:rPr>
              <a:t>Monnaie pour payer les toilettes dans certains endroits.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5" y="415997"/>
            <a:ext cx="2465614" cy="13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Détails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89810"/>
            <a:ext cx="8596668" cy="526819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Avec la famille :</a:t>
            </a:r>
          </a:p>
          <a:p>
            <a:r>
              <a:rPr lang="fr-FR" dirty="0">
                <a:solidFill>
                  <a:schemeClr val="tx1"/>
                </a:solidFill>
              </a:rPr>
              <a:t>Si possible un petit dictionnaire Italien / Français par famille.</a:t>
            </a:r>
          </a:p>
          <a:p>
            <a:r>
              <a:rPr lang="fr-FR" dirty="0">
                <a:solidFill>
                  <a:schemeClr val="tx1"/>
                </a:solidFill>
              </a:rPr>
              <a:t>Penser à un petit cadeau pour la famille hôtesse.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Autre :</a:t>
            </a:r>
          </a:p>
          <a:p>
            <a:r>
              <a:rPr lang="fr-FR" dirty="0">
                <a:solidFill>
                  <a:schemeClr val="tx1"/>
                </a:solidFill>
              </a:rPr>
              <a:t>1 montre (par groupe) pour les rendez-vous.</a:t>
            </a:r>
          </a:p>
          <a:p>
            <a:r>
              <a:rPr lang="fr-FR" dirty="0">
                <a:solidFill>
                  <a:schemeClr val="tx1"/>
                </a:solidFill>
              </a:rPr>
              <a:t>Argent de poche (20 à 50 €).</a:t>
            </a:r>
          </a:p>
          <a:p>
            <a:r>
              <a:rPr lang="fr-FR" dirty="0">
                <a:solidFill>
                  <a:schemeClr val="tx1"/>
                </a:solidFill>
              </a:rPr>
              <a:t>Adaptateurs universels à prévoir pour les prises de courant.</a:t>
            </a:r>
          </a:p>
          <a:p>
            <a:r>
              <a:rPr lang="fr-FR" dirty="0">
                <a:solidFill>
                  <a:schemeClr val="tx1"/>
                </a:solidFill>
              </a:rPr>
              <a:t>Tenue correcte compatible avec un voyage scolaire ; tenue correcte exigée au Vatican (épaules couvertes, pantalon, pas de </a:t>
            </a:r>
            <a:r>
              <a:rPr lang="fr-FR" dirty="0" err="1">
                <a:solidFill>
                  <a:schemeClr val="tx1"/>
                </a:solidFill>
              </a:rPr>
              <a:t>crop</a:t>
            </a:r>
            <a:r>
              <a:rPr lang="fr-FR" dirty="0">
                <a:solidFill>
                  <a:schemeClr val="tx1"/>
                </a:solidFill>
              </a:rPr>
              <a:t> top).</a:t>
            </a:r>
          </a:p>
          <a:p>
            <a:r>
              <a:rPr lang="fr-FR" dirty="0">
                <a:solidFill>
                  <a:schemeClr val="tx1"/>
                </a:solidFill>
              </a:rPr>
              <a:t>Ne rien avoir de métallique dans le sac à dos ni sur soi (ciseaux, aérosols…)</a:t>
            </a:r>
          </a:p>
          <a:p>
            <a:r>
              <a:rPr lang="fr-FR" dirty="0">
                <a:solidFill>
                  <a:schemeClr val="tx1"/>
                </a:solidFill>
              </a:rPr>
              <a:t>Attention aux pièges à touristes.</a:t>
            </a:r>
          </a:p>
          <a:p>
            <a:r>
              <a:rPr lang="fr-FR" dirty="0">
                <a:solidFill>
                  <a:schemeClr val="tx1"/>
                </a:solidFill>
              </a:rPr>
              <a:t>Appareils photos sous la responsabilité des jeunes.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0" y="290945"/>
            <a:ext cx="2465614" cy="1393072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06C4188-AE68-645A-DB74-0ABD65F5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489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1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e Colysée">
            <a:extLst>
              <a:ext uri="{FF2B5EF4-FFF2-40B4-BE49-F238E27FC236}">
                <a16:creationId xmlns:a16="http://schemas.microsoft.com/office/drawing/2014/main" id="{9823F45D-36DE-7817-1D33-D834ECA89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" r="1886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4411" y="1343160"/>
            <a:ext cx="3851122" cy="3880773"/>
          </a:xfrm>
        </p:spPr>
        <p:txBody>
          <a:bodyPr>
            <a:normAutofit/>
          </a:bodyPr>
          <a:lstStyle/>
          <a:p>
            <a:r>
              <a:rPr lang="fr-FR" sz="2400" dirty="0"/>
              <a:t>45 latinistes </a:t>
            </a:r>
          </a:p>
          <a:p>
            <a:pPr marL="0" indent="0">
              <a:buNone/>
            </a:pPr>
            <a:r>
              <a:rPr lang="fr-FR" sz="2400" dirty="0"/>
              <a:t>de 5</a:t>
            </a:r>
            <a:r>
              <a:rPr lang="fr-FR" sz="2400" baseline="30000" dirty="0"/>
              <a:t>ème</a:t>
            </a:r>
            <a:r>
              <a:rPr lang="fr-FR" sz="2400" dirty="0"/>
              <a:t>, 4</a:t>
            </a:r>
            <a:r>
              <a:rPr lang="fr-FR" sz="2400" baseline="30000" dirty="0"/>
              <a:t>ème</a:t>
            </a:r>
            <a:r>
              <a:rPr lang="fr-FR" sz="2400" dirty="0"/>
              <a:t> et 3</a:t>
            </a:r>
            <a:r>
              <a:rPr lang="fr-FR" sz="2400" baseline="30000" dirty="0"/>
              <a:t>ème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dirty="0"/>
              <a:t>4 accompagnateurs : </a:t>
            </a:r>
          </a:p>
          <a:p>
            <a:pPr lvl="2"/>
            <a:r>
              <a:rPr lang="fr-FR" sz="2000" dirty="0"/>
              <a:t>Mme ANET</a:t>
            </a:r>
          </a:p>
          <a:p>
            <a:pPr lvl="2"/>
            <a:r>
              <a:rPr lang="fr-FR" sz="2000" dirty="0"/>
              <a:t>M. BOUHALLIER</a:t>
            </a:r>
          </a:p>
          <a:p>
            <a:pPr lvl="2"/>
            <a:r>
              <a:rPr lang="fr-FR" sz="2000" dirty="0"/>
              <a:t>Mme BRY</a:t>
            </a:r>
          </a:p>
          <a:p>
            <a:pPr lvl="2"/>
            <a:r>
              <a:rPr lang="fr-FR" sz="2000" dirty="0"/>
              <a:t>Mme DANIEL</a:t>
            </a:r>
          </a:p>
        </p:txBody>
      </p: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293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Documents administratifs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0109"/>
            <a:ext cx="9308330" cy="4991893"/>
          </a:xfrm>
        </p:spPr>
        <p:txBody>
          <a:bodyPr>
            <a:normAutofit fontScale="92500"/>
          </a:bodyPr>
          <a:lstStyle/>
          <a:p>
            <a:r>
              <a:rPr lang="fr-FR" sz="2400" b="1" dirty="0"/>
              <a:t>Carte d’identité </a:t>
            </a:r>
            <a:r>
              <a:rPr lang="fr-FR" sz="2400" dirty="0"/>
              <a:t>en cours de validité.</a:t>
            </a:r>
          </a:p>
          <a:p>
            <a:r>
              <a:rPr lang="fr-FR" sz="2400" b="1" dirty="0"/>
              <a:t>Carte européenne de santé</a:t>
            </a:r>
            <a:r>
              <a:rPr lang="fr-FR" sz="2400" dirty="0"/>
              <a:t>.</a:t>
            </a:r>
          </a:p>
          <a:p>
            <a:r>
              <a:rPr lang="fr-FR" sz="2400" b="1" dirty="0"/>
              <a:t>Attestation de sortie de territoire </a:t>
            </a:r>
          </a:p>
          <a:p>
            <a:pPr lvl="1"/>
            <a:r>
              <a:rPr lang="fr-FR" sz="2200" dirty="0"/>
              <a:t>avec copie du justificatif d’identité du parent qui a complété et signé le document</a:t>
            </a:r>
          </a:p>
          <a:p>
            <a:pPr lvl="1"/>
            <a:r>
              <a:rPr lang="fr-FR" sz="2200" dirty="0"/>
              <a:t>avec copie du livret de famille (pages parents et enfant) si l’enfant ne porte pas le même nom que le parent ayant signé l’AST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Informations concernant les </a:t>
            </a:r>
            <a:r>
              <a:rPr lang="fr-FR" sz="2400" b="1" dirty="0"/>
              <a:t>allergies et traitements médicaux </a:t>
            </a:r>
            <a:r>
              <a:rPr lang="fr-FR" sz="2400" dirty="0"/>
              <a:t>à transmettre aux accompagnateurs.</a:t>
            </a:r>
          </a:p>
          <a:p>
            <a:r>
              <a:rPr lang="fr-FR" sz="2400" dirty="0"/>
              <a:t>Fournir l’ordonnance et glisser les médicaments dans un sac congélation nominatif.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5" y="415997"/>
            <a:ext cx="2465614" cy="13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1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51E60-9908-0C30-BAD4-E325A678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Présentation du séjour :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CE71B0D-E8CD-5596-A22C-9BB983DD4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9710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05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A5E79D1-C42F-B505-A2DD-09F1E86F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51" y="144992"/>
            <a:ext cx="6309722" cy="656801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séjour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</p:txBody>
      </p:sp>
      <p:sp>
        <p:nvSpPr>
          <p:cNvPr id="4" name="Ellipse 3"/>
          <p:cNvSpPr/>
          <p:nvPr/>
        </p:nvSpPr>
        <p:spPr>
          <a:xfrm>
            <a:off x="8883689" y="1643081"/>
            <a:ext cx="2917372" cy="2057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Ravie" panose="04040805050809020602" pitchFamily="82" charset="0"/>
              </a:rPr>
              <a:t>Lien avec l’Histoire</a:t>
            </a:r>
          </a:p>
        </p:txBody>
      </p:sp>
      <p:sp>
        <p:nvSpPr>
          <p:cNvPr id="6" name="Ellipse 5"/>
          <p:cNvSpPr/>
          <p:nvPr/>
        </p:nvSpPr>
        <p:spPr>
          <a:xfrm>
            <a:off x="765094" y="1643081"/>
            <a:ext cx="2917372" cy="2057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Ravie" panose="04040805050809020602" pitchFamily="82" charset="0"/>
              </a:rPr>
              <a:t>Lien avec le Latin</a:t>
            </a:r>
          </a:p>
        </p:txBody>
      </p:sp>
      <p:sp>
        <p:nvSpPr>
          <p:cNvPr id="8" name="Ellipse 7"/>
          <p:cNvSpPr/>
          <p:nvPr/>
        </p:nvSpPr>
        <p:spPr>
          <a:xfrm>
            <a:off x="4897944" y="1371600"/>
            <a:ext cx="2917372" cy="2057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Ravie" panose="04040805050809020602" pitchFamily="82" charset="0"/>
              </a:rPr>
              <a:t>Lien avec la Géographie</a:t>
            </a:r>
          </a:p>
        </p:txBody>
      </p:sp>
      <p:sp>
        <p:nvSpPr>
          <p:cNvPr id="9" name="Ellipse 8"/>
          <p:cNvSpPr/>
          <p:nvPr/>
        </p:nvSpPr>
        <p:spPr>
          <a:xfrm>
            <a:off x="8883689" y="4501470"/>
            <a:ext cx="2917372" cy="2057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Ravie" panose="04040805050809020602" pitchFamily="82" charset="0"/>
              </a:rPr>
              <a:t>Apprendre </a:t>
            </a:r>
            <a:r>
              <a:rPr lang="fr-FR">
                <a:latin typeface="Ravie" panose="04040805050809020602" pitchFamily="82" charset="0"/>
              </a:rPr>
              <a:t>à vivre en groupe</a:t>
            </a:r>
            <a:endParaRPr lang="fr-FR" dirty="0">
              <a:latin typeface="Ravie" panose="04040805050809020602" pitchFamily="82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92864" y="4501470"/>
            <a:ext cx="2917372" cy="2057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Ravie" panose="04040805050809020602" pitchFamily="82" charset="0"/>
              </a:rPr>
              <a:t>Découverte d’une culture et d’un mode de vie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E262769-82E1-AD07-ADD6-36ECF4470FE9}"/>
              </a:ext>
            </a:extLst>
          </p:cNvPr>
          <p:cNvSpPr/>
          <p:nvPr/>
        </p:nvSpPr>
        <p:spPr>
          <a:xfrm>
            <a:off x="4897944" y="4191000"/>
            <a:ext cx="2917372" cy="2057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Ravie" panose="04040805050809020602" pitchFamily="82" charset="0"/>
              </a:rPr>
              <a:t>Découverte d’une langue vivante</a:t>
            </a:r>
          </a:p>
        </p:txBody>
      </p:sp>
    </p:spTree>
    <p:extLst>
      <p:ext uri="{BB962C8B-B14F-4D97-AF65-F5344CB8AC3E}">
        <p14:creationId xmlns:p14="http://schemas.microsoft.com/office/powerpoint/2010/main" val="225797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Dimanche 7 mai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922" y="2367627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b="1" dirty="0"/>
              <a:t>Départ à 7h30 (soyez présents à 7h) </a:t>
            </a:r>
            <a:r>
              <a:rPr lang="fr-FR" sz="2400" dirty="0"/>
              <a:t>au parking de la salle Beausoleil.</a:t>
            </a:r>
          </a:p>
          <a:p>
            <a:endParaRPr lang="fr-FR" sz="2400" dirty="0"/>
          </a:p>
          <a:p>
            <a:r>
              <a:rPr lang="fr-FR" sz="2400" dirty="0"/>
              <a:t>Emporter </a:t>
            </a:r>
            <a:r>
              <a:rPr lang="fr-FR" sz="2400" b="1" dirty="0"/>
              <a:t>deux repas froids </a:t>
            </a:r>
            <a:r>
              <a:rPr lang="fr-FR" sz="2400" dirty="0"/>
              <a:t>et des boissons pour le midi et le soir.</a:t>
            </a:r>
          </a:p>
          <a:p>
            <a:endParaRPr lang="fr-FR" sz="2400" dirty="0"/>
          </a:p>
          <a:p>
            <a:r>
              <a:rPr lang="fr-FR" sz="2400" dirty="0"/>
              <a:t>Pour la nuit dans le car, prévoir un oreiller et une petite couverture.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270BD45-C957-854A-8956-BD0D0571A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23333" r="10197" b="27083"/>
          <a:stretch/>
        </p:blipFill>
        <p:spPr bwMode="auto">
          <a:xfrm>
            <a:off x="4571999" y="342786"/>
            <a:ext cx="4581525" cy="18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633F1E1-2387-3CF4-C6DD-F400696EAB9D}"/>
              </a:ext>
            </a:extLst>
          </p:cNvPr>
          <p:cNvSpPr/>
          <p:nvPr/>
        </p:nvSpPr>
        <p:spPr>
          <a:xfrm>
            <a:off x="9153524" y="4676775"/>
            <a:ext cx="2676526" cy="18384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Bagages en </a:t>
            </a:r>
            <a:r>
              <a:rPr lang="fr-FR" dirty="0" err="1"/>
              <a:t>soute</a:t>
            </a:r>
            <a:r>
              <a:rPr lang="fr-FR" dirty="0"/>
              <a:t> jusqu’au lendemain soir !</a:t>
            </a:r>
          </a:p>
        </p:txBody>
      </p:sp>
    </p:spTree>
    <p:extLst>
      <p:ext uri="{BB962C8B-B14F-4D97-AF65-F5344CB8AC3E}">
        <p14:creationId xmlns:p14="http://schemas.microsoft.com/office/powerpoint/2010/main" val="61966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Lundi 8 mai : Rome antique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30086"/>
            <a:ext cx="8596668" cy="5281549"/>
          </a:xfrm>
        </p:spPr>
        <p:txBody>
          <a:bodyPr>
            <a:normAutofit/>
          </a:bodyPr>
          <a:lstStyle/>
          <a:p>
            <a:endParaRPr lang="fr-FR" sz="1200" dirty="0"/>
          </a:p>
          <a:p>
            <a:r>
              <a:rPr lang="fr-FR" sz="2400" dirty="0"/>
              <a:t>Arrivée à Rome à 7h.</a:t>
            </a:r>
          </a:p>
          <a:p>
            <a:r>
              <a:rPr lang="fr-FR" sz="2400" dirty="0"/>
              <a:t>Petit-déjeuner au restaurant.</a:t>
            </a:r>
          </a:p>
          <a:p>
            <a:r>
              <a:rPr lang="fr-FR" sz="2400" dirty="0"/>
              <a:t>Matinée : </a:t>
            </a:r>
            <a:r>
              <a:rPr lang="fr-FR" sz="2400" b="1" dirty="0"/>
              <a:t>le Circus </a:t>
            </a:r>
            <a:r>
              <a:rPr lang="fr-FR" sz="2400" b="1" dirty="0" err="1"/>
              <a:t>Maximus</a:t>
            </a:r>
            <a:r>
              <a:rPr lang="fr-FR" sz="2400" b="1" dirty="0"/>
              <a:t>, le Colisée.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8DE854-C733-C786-7E2F-F42D032D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82" y="2997202"/>
            <a:ext cx="5495419" cy="36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4A37FDE-F9A3-DDD9-ABB6-AFD2C96E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997202"/>
            <a:ext cx="4887079" cy="36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963E2-B096-6900-16F8-6EE81F3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51" y="432955"/>
            <a:ext cx="8596668" cy="886691"/>
          </a:xfrm>
        </p:spPr>
        <p:txBody>
          <a:bodyPr/>
          <a:lstStyle/>
          <a:p>
            <a:r>
              <a:rPr lang="fr-FR" dirty="0"/>
              <a:t>Lundi 8 mai : Rome antique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C0672-EAAD-A102-6599-9F22898B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51" y="1319646"/>
            <a:ext cx="10095441" cy="5124450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Déjeuner au restaurant.</a:t>
            </a:r>
          </a:p>
          <a:p>
            <a:r>
              <a:rPr lang="fr-FR" sz="2400" dirty="0"/>
              <a:t>Après-midi : </a:t>
            </a:r>
            <a:r>
              <a:rPr lang="fr-FR" sz="2400" b="1" dirty="0"/>
              <a:t>le forum romain, la colonne de Trajan, la place du Capitole.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Arrivée à </a:t>
            </a:r>
            <a:r>
              <a:rPr lang="fr-FR" sz="2400" dirty="0" err="1"/>
              <a:t>Valmontone</a:t>
            </a:r>
            <a:r>
              <a:rPr lang="fr-FR" sz="2400" dirty="0"/>
              <a:t> et accueil des familles hôtesses à 20h.</a:t>
            </a:r>
          </a:p>
          <a:p>
            <a:endParaRPr lang="fr-FR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3EE66D-89E7-E515-2769-15C0DD50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1" y="2206337"/>
            <a:ext cx="5362575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AA11AD-F8B2-3332-F49B-7F98AD4DF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33" y="2206337"/>
            <a:ext cx="5360092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3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642" y="304800"/>
            <a:ext cx="11152716" cy="723900"/>
          </a:xfrm>
        </p:spPr>
        <p:txBody>
          <a:bodyPr/>
          <a:lstStyle/>
          <a:p>
            <a:r>
              <a:rPr lang="fr-FR" dirty="0"/>
              <a:t>Mardi 9 mai : de la Rome antique à la Rome baroque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57301"/>
            <a:ext cx="8596668" cy="4784062"/>
          </a:xfrm>
        </p:spPr>
        <p:txBody>
          <a:bodyPr>
            <a:normAutofit/>
          </a:bodyPr>
          <a:lstStyle/>
          <a:p>
            <a:r>
              <a:rPr lang="fr-FR" sz="2400" dirty="0"/>
              <a:t>Départ : 8h – Retour : 19h</a:t>
            </a:r>
          </a:p>
          <a:p>
            <a:r>
              <a:rPr lang="fr-FR" sz="2400" dirty="0"/>
              <a:t>Matinée : </a:t>
            </a:r>
            <a:r>
              <a:rPr lang="fr-FR" sz="2400" b="1" dirty="0"/>
              <a:t>l’Ara </a:t>
            </a:r>
            <a:r>
              <a:rPr lang="fr-FR" sz="2400" b="1" dirty="0" err="1"/>
              <a:t>Pacis</a:t>
            </a:r>
            <a:r>
              <a:rPr lang="fr-FR" sz="2400" b="1" dirty="0"/>
              <a:t>, la place </a:t>
            </a:r>
            <a:r>
              <a:rPr lang="fr-FR" sz="2400" b="1" dirty="0" err="1"/>
              <a:t>Navone</a:t>
            </a:r>
            <a:r>
              <a:rPr lang="fr-FR" sz="2400" b="1" dirty="0"/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A07788-4046-E691-9E33-53E670963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/>
          <a:stretch/>
        </p:blipFill>
        <p:spPr bwMode="auto">
          <a:xfrm>
            <a:off x="519642" y="2552699"/>
            <a:ext cx="510951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952B5DE-EDB0-4013-4117-FFBE91279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552699"/>
            <a:ext cx="5867632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7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263" y="1178067"/>
            <a:ext cx="5211607" cy="4863296"/>
          </a:xfrm>
        </p:spPr>
        <p:txBody>
          <a:bodyPr>
            <a:normAutofit/>
          </a:bodyPr>
          <a:lstStyle/>
          <a:p>
            <a:r>
              <a:rPr lang="fr-FR" sz="2400"/>
              <a:t>Pique-nique fourni par les familles hôtesses.</a:t>
            </a:r>
          </a:p>
          <a:p>
            <a:r>
              <a:rPr lang="fr-FR" sz="2400"/>
              <a:t>Après-midi : passage devant le </a:t>
            </a:r>
            <a:r>
              <a:rPr lang="fr-FR" sz="2400" b="1"/>
              <a:t>château Saint Ange</a:t>
            </a:r>
            <a:r>
              <a:rPr lang="fr-FR" sz="2400"/>
              <a:t>, </a:t>
            </a:r>
          </a:p>
          <a:p>
            <a:r>
              <a:rPr lang="fr-FR" sz="2400"/>
              <a:t>découverte du </a:t>
            </a:r>
            <a:r>
              <a:rPr lang="fr-FR" sz="2400" b="1"/>
              <a:t>Vatican</a:t>
            </a:r>
            <a:r>
              <a:rPr lang="fr-FR" sz="2400"/>
              <a:t> (place St Pierre, visite de la basilique).</a:t>
            </a:r>
            <a:endParaRPr lang="fr-FR" sz="2400" b="1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A7CC37C7-70D2-61BE-D554-32AC274DC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r="2" b="2"/>
          <a:stretch/>
        </p:blipFill>
        <p:spPr bwMode="auto">
          <a:xfrm>
            <a:off x="6246404" y="3936676"/>
            <a:ext cx="4608993" cy="24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3C17F01-1866-BF36-0006-FB1BF5276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2" r="2" b="1802"/>
          <a:stretch/>
        </p:blipFill>
        <p:spPr bwMode="auto">
          <a:xfrm>
            <a:off x="1102076" y="4063910"/>
            <a:ext cx="4373980" cy="23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ss Rome : comparatif des pass pour visiter Rome">
            <a:extLst>
              <a:ext uri="{FF2B5EF4-FFF2-40B4-BE49-F238E27FC236}">
                <a16:creationId xmlns:a16="http://schemas.microsoft.com/office/drawing/2014/main" id="{6304BED2-019F-C0BC-C63A-3CCEBF015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r="2" b="9334"/>
          <a:stretch/>
        </p:blipFill>
        <p:spPr bwMode="auto">
          <a:xfrm>
            <a:off x="6246404" y="1234639"/>
            <a:ext cx="4608993" cy="24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68EF8A6-B7B1-10D8-D85D-840890F51EA9}"/>
              </a:ext>
            </a:extLst>
          </p:cNvPr>
          <p:cNvSpPr txBox="1">
            <a:spLocks/>
          </p:cNvSpPr>
          <p:nvPr/>
        </p:nvSpPr>
        <p:spPr>
          <a:xfrm>
            <a:off x="519642" y="304800"/>
            <a:ext cx="11152716" cy="72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Mardi 9 mai : de la Rome antique à la Rome baroque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2663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879</Words>
  <Application>Microsoft Office PowerPoint</Application>
  <PresentationFormat>Grand écran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Bauhaus 93</vt:lpstr>
      <vt:lpstr>Brush Script MT</vt:lpstr>
      <vt:lpstr>Ravie</vt:lpstr>
      <vt:lpstr>Trebuchet MS</vt:lpstr>
      <vt:lpstr>Wingdings 3</vt:lpstr>
      <vt:lpstr>Facette</vt:lpstr>
      <vt:lpstr>SEJOUR EN ITALIE</vt:lpstr>
      <vt:lpstr>Présentation PowerPoint</vt:lpstr>
      <vt:lpstr>Présentation du séjour : </vt:lpstr>
      <vt:lpstr>Objectifs du séjour</vt:lpstr>
      <vt:lpstr>Dimanche 7 mai </vt:lpstr>
      <vt:lpstr>Lundi 8 mai : Rome antique</vt:lpstr>
      <vt:lpstr>Lundi 8 mai : Rome antique</vt:lpstr>
      <vt:lpstr>Mardi 9 mai : de la Rome antique à la Rome baroque</vt:lpstr>
      <vt:lpstr>Présentation PowerPoint</vt:lpstr>
      <vt:lpstr>Mercredi 10 mai : Ostie</vt:lpstr>
      <vt:lpstr>Mercredi 10 mai : Ostie</vt:lpstr>
      <vt:lpstr>Présentation PowerPoint</vt:lpstr>
      <vt:lpstr>Présentation PowerPoint</vt:lpstr>
      <vt:lpstr>Vendredi 12 mai</vt:lpstr>
      <vt:lpstr>Livret pédagogique : </vt:lpstr>
      <vt:lpstr>Rappel des règles de comportement à respecter pendant le séjour</vt:lpstr>
      <vt:lpstr>Détails pratiques</vt:lpstr>
      <vt:lpstr>Détails pratiques</vt:lpstr>
      <vt:lpstr>Détails pratiques</vt:lpstr>
      <vt:lpstr>Documents administratifs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DANIEL</dc:creator>
  <cp:lastModifiedBy>Valérie DANIEL</cp:lastModifiedBy>
  <cp:revision>121</cp:revision>
  <dcterms:created xsi:type="dcterms:W3CDTF">2016-04-25T09:59:05Z</dcterms:created>
  <dcterms:modified xsi:type="dcterms:W3CDTF">2023-04-12T15:19:37Z</dcterms:modified>
</cp:coreProperties>
</file>