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24"/>
  </p:notesMasterIdLst>
  <p:handoutMasterIdLst>
    <p:handoutMasterId r:id="rId25"/>
  </p:handoutMasterIdLst>
  <p:sldIdLst>
    <p:sldId id="294" r:id="rId3"/>
    <p:sldId id="259" r:id="rId4"/>
    <p:sldId id="260" r:id="rId5"/>
    <p:sldId id="264" r:id="rId6"/>
    <p:sldId id="288" r:id="rId7"/>
    <p:sldId id="272" r:id="rId8"/>
    <p:sldId id="287" r:id="rId9"/>
    <p:sldId id="278" r:id="rId10"/>
    <p:sldId id="290" r:id="rId11"/>
    <p:sldId id="291" r:id="rId12"/>
    <p:sldId id="285" r:id="rId13"/>
    <p:sldId id="281" r:id="rId14"/>
    <p:sldId id="293" r:id="rId15"/>
    <p:sldId id="282" r:id="rId16"/>
    <p:sldId id="283" r:id="rId17"/>
    <p:sldId id="299" r:id="rId18"/>
    <p:sldId id="296" r:id="rId19"/>
    <p:sldId id="297" r:id="rId20"/>
    <p:sldId id="280" r:id="rId21"/>
    <p:sldId id="286" r:id="rId22"/>
    <p:sldId id="274" r:id="rId23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39FB117-776C-461E-B157-4FC534E53CED}">
          <p14:sldIdLst>
            <p14:sldId id="294"/>
            <p14:sldId id="259"/>
            <p14:sldId id="260"/>
            <p14:sldId id="264"/>
            <p14:sldId id="288"/>
            <p14:sldId id="272"/>
            <p14:sldId id="287"/>
            <p14:sldId id="278"/>
            <p14:sldId id="290"/>
            <p14:sldId id="291"/>
            <p14:sldId id="285"/>
            <p14:sldId id="281"/>
            <p14:sldId id="293"/>
            <p14:sldId id="282"/>
          </p14:sldIdLst>
        </p14:section>
        <p14:section name="Section sans titre" id="{1F12A616-9C1E-4C50-8183-230D299E829A}">
          <p14:sldIdLst>
            <p14:sldId id="283"/>
            <p14:sldId id="299"/>
            <p14:sldId id="296"/>
            <p14:sldId id="297"/>
            <p14:sldId id="280"/>
            <p14:sldId id="28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9" autoAdjust="0"/>
    <p:restoredTop sz="96187" autoAdjust="0"/>
  </p:normalViewPr>
  <p:slideViewPr>
    <p:cSldViewPr>
      <p:cViewPr varScale="1">
        <p:scale>
          <a:sx n="78" d="100"/>
          <a:sy n="78" d="100"/>
        </p:scale>
        <p:origin x="1411" y="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17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31T08:43:31.590" idx="4">
    <p:pos x="10" y="10"/>
    <p:text>2de =une année pour choisir en G et T et 3 flles pro</p:text>
    <p:extLst>
      <p:ext uri="{C676402C-5697-4E1C-873F-D02D1690AC5C}">
        <p15:threadingInfo xmlns:p15="http://schemas.microsoft.com/office/powerpoint/2012/main" timeZoneBias="-60"/>
      </p:ext>
    </p:extLst>
  </p:cm>
  <p:cm authorId="2" dt="2018-10-31T08:51:35.175" idx="5">
    <p:pos x="10" y="146"/>
    <p:text>le lyc prépare ensnt sup : possible pour tous</p:text>
    <p:extLst>
      <p:ext uri="{C676402C-5697-4E1C-873F-D02D1690AC5C}">
        <p15:threadingInfo xmlns:p15="http://schemas.microsoft.com/office/powerpoint/2012/main" timeZoneBias="-60">
          <p15:parentCm authorId="2" idx="4"/>
        </p15:threadingInfo>
      </p:ext>
    </p:extLst>
  </p:cm>
  <p:cm authorId="2" dt="2018-10-31T09:00:23.215" idx="6">
    <p:pos x="10" y="282"/>
    <p:text>permettre des choix de parcours</p:text>
    <p:extLst>
      <p:ext uri="{C676402C-5697-4E1C-873F-D02D1690AC5C}">
        <p15:threadingInfo xmlns:p15="http://schemas.microsoft.com/office/powerpoint/2012/main" timeZoneBias="-60">
          <p15:parentCm authorId="2" idx="4"/>
        </p15:threadingInfo>
      </p:ext>
    </p:extLst>
  </p:cm>
  <p:cm authorId="2" dt="2018-10-31T09:03:06.987" idx="7">
    <p:pos x="10" y="418"/>
    <p:text>Valorisation du travail et du contôle continu : 40/60</p:text>
    <p:extLst>
      <p:ext uri="{C676402C-5697-4E1C-873F-D02D1690AC5C}">
        <p15:threadingInfo xmlns:p15="http://schemas.microsoft.com/office/powerpoint/2012/main" timeZoneBias="-60">
          <p15:parentCm authorId="2" idx="4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A7959C71-B73A-49FF-9308-B24F710812B5}" type="datetimeFigureOut">
              <a:rPr lang="fr-FR" smtClean="0"/>
              <a:pPr/>
              <a:t>25/11/2022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4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5468FC2B-D455-4AC4-9C5E-9317124768F4}" type="datetimeFigureOut">
              <a:rPr lang="fr-FR"/>
              <a:pPr/>
              <a:t>25/11/2022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86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9807D-D128-4837-BF84-5EA633F317A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74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16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52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807D-D128-4837-BF84-5EA633F317AE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3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9807D-D128-4837-BF84-5EA633F317AE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0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latinLnBrk="0">
              <a:defRPr lang="fr-FR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latinLnBrk="0">
              <a:buNone/>
              <a:defRPr lang="fr-FR"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053328"/>
            <a:ext cx="2240281" cy="7132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fr-FR" sz="1400" b="1" smtClean="0">
                <a:solidFill>
                  <a:srgbClr val="FFFFFF"/>
                </a:solidFill>
              </a:rPr>
              <a:pPr algn="ctr"/>
              <a:t>‹N°›</a:t>
            </a:fld>
            <a:endParaRPr lang="fr-FR" sz="1400" b="1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177519" cy="7920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>
          <a:xfrm>
            <a:off x="1403648" y="228600"/>
            <a:ext cx="7359352" cy="990600"/>
          </a:xfrm>
        </p:spPr>
        <p:txBody>
          <a:bodyPr/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27DB-E498-4F86-8104-E4DF41114464}" type="datetime1">
              <a:rPr lang="fr-FR" smtClean="0"/>
              <a:t>25/11/2022</a:t>
            </a:fld>
            <a:endParaRPr lang="fr-FR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7" y="228600"/>
            <a:ext cx="7362399" cy="9906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3110-4937-4271-A4EA-57BE58D42168}" type="datetime1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359352" cy="9906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4696-109C-4080-BE80-16AB855F7C13}" type="datetime1">
              <a:rPr lang="fr-FR" smtClean="0"/>
              <a:t>25/11/2022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AA45-3B86-49F7-A0A8-FF0F201B4D6E}" type="datetime1">
              <a:rPr lang="fr-FR" smtClean="0"/>
              <a:t>25/11/2022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fr-FR"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fr-FR">
                <a:solidFill>
                  <a:schemeClr val="tx2"/>
                </a:solidFill>
              </a:rPr>
              <a:pPr/>
              <a:t>‹N°›</a:t>
            </a:fld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>
          <a:xfrm>
            <a:off x="1403648" y="228600"/>
            <a:ext cx="7359352" cy="990600"/>
          </a:xfrm>
        </p:spPr>
        <p:txBody>
          <a:bodyPr/>
          <a:lstStyle/>
          <a:p>
            <a:r>
              <a:rPr lang="fr-FR" dirty="0"/>
              <a:t>Cliquer ici pour modifier le style du titre du masque</a:t>
            </a:r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DE8E-A24E-476D-A89C-9E7749010C2C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re et 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>
          <a:xfrm>
            <a:off x="1403648" y="228600"/>
            <a:ext cx="7359352" cy="990600"/>
          </a:xfrm>
        </p:spPr>
        <p:txBody>
          <a:bodyPr/>
          <a:lstStyle/>
          <a:p>
            <a:r>
              <a:rPr lang="fr-FR" dirty="0"/>
              <a:t>Cliquer ici pour modifier le style du titre du masque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B85-C4F5-4DAC-9123-344127887055}" type="datetime1">
              <a:rPr lang="fr-FR" smtClean="0"/>
              <a:t>25/11/2022</a:t>
            </a:fld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359352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dirty="0"/>
              <a:t>Cliquer ici pour modifier le style du titre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fr-FR" sz="1400">
                <a:solidFill>
                  <a:schemeClr val="tx2"/>
                </a:solidFill>
              </a:defRPr>
            </a:lvl1pPr>
          </a:lstStyle>
          <a:p>
            <a:fld id="{483DA39B-067F-458F-8D3E-3FAAC0A710DC}" type="datetime1">
              <a:rPr lang="fr-FR" smtClean="0"/>
              <a:t>25/11/2022</a:t>
            </a:fld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fr-FR" sz="1400">
                <a:solidFill>
                  <a:schemeClr val="tx2"/>
                </a:solidFill>
              </a:defRPr>
            </a:lvl1pPr>
          </a:lstStyle>
          <a:p>
            <a:pPr algn="r"/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fr-FR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fr-FR" sz="1400" b="1">
                <a:solidFill>
                  <a:srgbClr val="FFFFFF"/>
                </a:solidFill>
              </a:rPr>
              <a:pPr algn="ctr"/>
              <a:t>‹N°›</a:t>
            </a:fld>
            <a:endParaRPr lang="fr-FR" sz="1400" b="1">
              <a:solidFill>
                <a:srgbClr val="FFFFFF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177519" cy="792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lang="fr-FR"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10" Type="http://schemas.openxmlformats.org/officeDocument/2006/relationships/image" Target="../media/image46.jpe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7424" y="105042"/>
            <a:ext cx="7359352" cy="990600"/>
          </a:xfrm>
        </p:spPr>
        <p:txBody>
          <a:bodyPr/>
          <a:lstStyle/>
          <a:p>
            <a:r>
              <a:rPr lang="fr-FR" dirty="0"/>
              <a:t> PRESENTATION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DB27B7-2DAE-4879-AA66-451FECC8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551" y="2006265"/>
            <a:ext cx="2674810" cy="10848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0FD34D-F5C7-4E87-A54A-64A69C22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24" y="3416511"/>
            <a:ext cx="2371550" cy="14875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E72E37-32C4-4486-BAA0-33D71108C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50" y="2014903"/>
            <a:ext cx="2206945" cy="12428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C5A103-045B-4247-8069-1B301270DFA0}"/>
              </a:ext>
            </a:extLst>
          </p:cNvPr>
          <p:cNvSpPr txBox="1"/>
          <p:nvPr/>
        </p:nvSpPr>
        <p:spPr>
          <a:xfrm>
            <a:off x="1612569" y="644476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DIAPORAMA SERA MIS EN LIGNE PAR VOTRE COLLEGE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04" y="3803179"/>
            <a:ext cx="3570991" cy="8162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3" y="5136578"/>
            <a:ext cx="2787517" cy="9296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682232B-17BB-15E8-44DD-8000AF183D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1" y="1525474"/>
            <a:ext cx="2107759" cy="22777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9F8B8B-CB65-62E7-1D69-0ECF343896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480" y="4796532"/>
            <a:ext cx="1455620" cy="16008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068EB34-54E4-3A7E-16A9-70FB82D36E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941" y="4776572"/>
            <a:ext cx="1455620" cy="16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132645"/>
            <a:ext cx="6201255" cy="990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Après la seconde générale et technologique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549" y="3002171"/>
            <a:ext cx="4571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• Histoire-géographie-géopolitique-sciences politiques</a:t>
            </a:r>
            <a:br>
              <a:rPr lang="fr-FR" sz="1600" b="1" dirty="0"/>
            </a:br>
            <a:r>
              <a:rPr lang="fr-FR" sz="1600" b="1" dirty="0"/>
              <a:t>• Humanités-littérature-philosophie</a:t>
            </a:r>
            <a:br>
              <a:rPr lang="fr-FR" sz="1600" b="1" dirty="0"/>
            </a:br>
            <a:r>
              <a:rPr lang="fr-FR" sz="1600" b="1" dirty="0"/>
              <a:t>• Langues-littératures et cultures étrangères</a:t>
            </a:r>
            <a:br>
              <a:rPr lang="fr-FR" sz="1600" dirty="0"/>
            </a:br>
            <a:r>
              <a:rPr lang="fr-FR" sz="1600" b="1" dirty="0"/>
              <a:t>• Mathématiques</a:t>
            </a:r>
            <a:br>
              <a:rPr lang="fr-FR" sz="1600" dirty="0"/>
            </a:br>
            <a:r>
              <a:rPr lang="fr-FR" sz="1600" b="1" dirty="0"/>
              <a:t>• Physique-chimie</a:t>
            </a:r>
            <a:br>
              <a:rPr lang="fr-FR" sz="1600" b="1" dirty="0"/>
            </a:br>
            <a:r>
              <a:rPr lang="fr-FR" sz="1600" b="1" dirty="0"/>
              <a:t>• Sciences de la vie et de la Terre</a:t>
            </a:r>
            <a:br>
              <a:rPr lang="fr-FR" sz="1600" dirty="0"/>
            </a:br>
            <a:r>
              <a:rPr lang="fr-FR" sz="1600" b="1" dirty="0"/>
              <a:t>• Sciences économiques et sociales</a:t>
            </a:r>
          </a:p>
          <a:p>
            <a:r>
              <a:rPr lang="fr-FR" sz="1600" b="1" dirty="0"/>
              <a:t>• </a:t>
            </a:r>
            <a:r>
              <a:rPr lang="fr-FR" sz="1600" dirty="0"/>
              <a:t>Arts (arts plastiques)</a:t>
            </a:r>
          </a:p>
          <a:p>
            <a:r>
              <a:rPr lang="fr-FR" sz="1600" dirty="0"/>
              <a:t>• Numérique-sciences informatiques</a:t>
            </a:r>
          </a:p>
          <a:p>
            <a:r>
              <a:rPr lang="fr-FR" sz="1600" b="1" dirty="0"/>
              <a:t>•</a:t>
            </a:r>
            <a:r>
              <a:rPr lang="fr-FR" sz="1600" dirty="0"/>
              <a:t> Sciences de l’ingénieur</a:t>
            </a:r>
          </a:p>
          <a:p>
            <a:r>
              <a:rPr lang="fr-FR" sz="1600" b="1" dirty="0"/>
              <a:t>•</a:t>
            </a:r>
            <a:r>
              <a:rPr lang="fr-FR" sz="1600" dirty="0"/>
              <a:t> EPS, pratiques et cultures sportives</a:t>
            </a:r>
            <a:br>
              <a:rPr lang="fr-FR" sz="1600" dirty="0"/>
            </a:br>
            <a:r>
              <a:rPr lang="fr-FR" sz="1600" b="1" dirty="0"/>
              <a:t>•</a:t>
            </a:r>
            <a:r>
              <a:rPr lang="fr-FR" sz="1600" dirty="0"/>
              <a:t> Biologie-écologie</a:t>
            </a:r>
          </a:p>
          <a:p>
            <a:r>
              <a:rPr lang="fr-FR" sz="1600" b="1" dirty="0"/>
              <a:t>•</a:t>
            </a:r>
            <a:r>
              <a:rPr lang="fr-FR" sz="1600" dirty="0"/>
              <a:t> </a:t>
            </a:r>
            <a:r>
              <a:rPr lang="fr-FR" sz="1600" u="sng" dirty="0"/>
              <a:t>Littérature et langues et cultures de l’Antiquité</a:t>
            </a:r>
          </a:p>
          <a:p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2033" y="1664255"/>
            <a:ext cx="853244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  Le lycéen choisit le bac général	         	</a:t>
            </a:r>
          </a:p>
          <a:p>
            <a:r>
              <a:rPr lang="fr-FR" dirty="0"/>
              <a:t>- avec </a:t>
            </a:r>
            <a:r>
              <a:rPr lang="fr-FR" b="1" dirty="0">
                <a:solidFill>
                  <a:schemeClr val="tx1"/>
                </a:solidFill>
              </a:rPr>
              <a:t>3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spécialités</a:t>
            </a:r>
            <a:r>
              <a:rPr lang="fr-FR" dirty="0"/>
              <a:t> en première	           Le lycéen choisit un bac technologique 	</a:t>
            </a:r>
          </a:p>
          <a:p>
            <a:r>
              <a:rPr lang="fr-FR" b="1" dirty="0">
                <a:solidFill>
                  <a:schemeClr val="bg1"/>
                </a:solidFill>
              </a:rPr>
              <a:t>            (</a:t>
            </a:r>
            <a:r>
              <a:rPr lang="fr-FR" b="1" dirty="0">
                <a:solidFill>
                  <a:srgbClr val="002060"/>
                </a:solidFill>
              </a:rPr>
              <a:t>2</a:t>
            </a:r>
            <a:r>
              <a:rPr lang="fr-FR" dirty="0"/>
              <a:t> en terminale)			     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3827" y="2679006"/>
            <a:ext cx="855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Parmi les 13 proposées :		          Parmi les 8 proposés :</a:t>
            </a: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43179" y="3024008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Bac</a:t>
            </a:r>
            <a:r>
              <a:rPr lang="fr-FR" sz="1600" dirty="0"/>
              <a:t> </a:t>
            </a:r>
            <a:r>
              <a:rPr lang="fr-FR" sz="1600" b="1" dirty="0"/>
              <a:t>STI2D</a:t>
            </a:r>
            <a:r>
              <a:rPr lang="fr-FR" sz="1600" dirty="0"/>
              <a:t>, industrie et développement durable</a:t>
            </a:r>
          </a:p>
          <a:p>
            <a:r>
              <a:rPr lang="fr-FR" sz="1600" b="1" dirty="0"/>
              <a:t>Bac</a:t>
            </a:r>
            <a:r>
              <a:rPr lang="fr-FR" sz="1600" dirty="0"/>
              <a:t> </a:t>
            </a:r>
            <a:r>
              <a:rPr lang="fr-FR" sz="1600" b="1" dirty="0"/>
              <a:t>STL</a:t>
            </a:r>
            <a:r>
              <a:rPr lang="fr-FR" sz="1600" dirty="0"/>
              <a:t>, technologies de laboratoire</a:t>
            </a:r>
          </a:p>
          <a:p>
            <a:r>
              <a:rPr lang="fr-FR" sz="1600" b="1" dirty="0"/>
              <a:t>Bac</a:t>
            </a:r>
            <a:r>
              <a:rPr lang="fr-FR" sz="1600" dirty="0"/>
              <a:t> </a:t>
            </a:r>
            <a:r>
              <a:rPr lang="fr-FR" sz="1600" b="1" dirty="0"/>
              <a:t>ST2S</a:t>
            </a:r>
            <a:r>
              <a:rPr lang="fr-FR" sz="1600" dirty="0"/>
              <a:t>, santé et social</a:t>
            </a:r>
          </a:p>
          <a:p>
            <a:r>
              <a:rPr lang="fr-FR" sz="1600" b="1" dirty="0"/>
              <a:t>Bac</a:t>
            </a:r>
            <a:r>
              <a:rPr lang="fr-FR" sz="1600" dirty="0"/>
              <a:t> </a:t>
            </a:r>
            <a:r>
              <a:rPr lang="fr-FR" sz="1600" b="1" dirty="0"/>
              <a:t>STMG</a:t>
            </a:r>
            <a:r>
              <a:rPr lang="fr-FR" sz="1600" dirty="0"/>
              <a:t>, management et gestion</a:t>
            </a:r>
          </a:p>
          <a:p>
            <a:r>
              <a:rPr lang="fr-FR" sz="1600" b="1" dirty="0"/>
              <a:t>Bac STAV</a:t>
            </a:r>
            <a:r>
              <a:rPr lang="fr-FR" sz="1600" dirty="0"/>
              <a:t>, technologies de l'agronomie et du vivant (dans les lycées agricoles)</a:t>
            </a:r>
          </a:p>
          <a:p>
            <a:endParaRPr lang="fr-FR" sz="1600" dirty="0"/>
          </a:p>
          <a:p>
            <a:r>
              <a:rPr lang="fr-FR" sz="1600" b="1" dirty="0"/>
              <a:t>Bac</a:t>
            </a:r>
            <a:r>
              <a:rPr lang="fr-FR" sz="1600" dirty="0"/>
              <a:t> </a:t>
            </a:r>
            <a:r>
              <a:rPr lang="fr-FR" sz="1600" b="1" dirty="0"/>
              <a:t>STD2A</a:t>
            </a:r>
            <a:r>
              <a:rPr lang="fr-FR" sz="1600" dirty="0"/>
              <a:t>, design et arts appliqués (avec seconde spécifique)</a:t>
            </a:r>
          </a:p>
          <a:p>
            <a:endParaRPr lang="fr-FR" sz="1600" dirty="0"/>
          </a:p>
          <a:p>
            <a:r>
              <a:rPr lang="fr-FR" sz="1600" u="sng" dirty="0"/>
              <a:t>Bac </a:t>
            </a:r>
            <a:r>
              <a:rPr lang="fr-FR" sz="1600" b="1" u="sng" dirty="0"/>
              <a:t>STHR</a:t>
            </a:r>
            <a:r>
              <a:rPr lang="fr-FR" sz="1600" b="1" dirty="0"/>
              <a:t>, </a:t>
            </a:r>
            <a:r>
              <a:rPr lang="fr-FR" sz="1600" dirty="0"/>
              <a:t>technologies de l’hôtellerie et de la restauration (avec seconde spécifique)</a:t>
            </a:r>
          </a:p>
          <a:p>
            <a:r>
              <a:rPr lang="fr-FR" sz="1600" u="sng" dirty="0"/>
              <a:t>Bac </a:t>
            </a:r>
            <a:r>
              <a:rPr lang="fr-FR" sz="1600" b="1" u="sng" dirty="0"/>
              <a:t>TMD</a:t>
            </a:r>
            <a:r>
              <a:rPr lang="fr-FR" sz="1600" dirty="0"/>
              <a:t>, Techniques de la musique et de la danse (avec seconde spécifique)</a:t>
            </a:r>
          </a:p>
        </p:txBody>
      </p:sp>
    </p:spTree>
    <p:extLst>
      <p:ext uri="{BB962C8B-B14F-4D97-AF65-F5344CB8AC3E}">
        <p14:creationId xmlns:p14="http://schemas.microsoft.com/office/powerpoint/2010/main" val="10888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6834" y="-82034"/>
            <a:ext cx="7359352" cy="990600"/>
          </a:xfrm>
        </p:spPr>
        <p:txBody>
          <a:bodyPr>
            <a:normAutofit/>
          </a:bodyPr>
          <a:lstStyle/>
          <a:p>
            <a:r>
              <a:rPr lang="fr-FR" sz="4000" b="1" dirty="0"/>
              <a:t>Lycée Privé d’AVESNIERES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549468"/>
            <a:ext cx="8640960" cy="540792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9900"/>
              </a:buClr>
              <a:buNone/>
            </a:pPr>
            <a:r>
              <a:rPr lang="fr-FR" sz="2000" b="1" dirty="0"/>
              <a:t>Options de seconde Générale et Technologique</a:t>
            </a:r>
          </a:p>
          <a:p>
            <a:pPr marL="0" indent="0">
              <a:buNone/>
            </a:pPr>
            <a:r>
              <a:rPr lang="fr-FR" sz="1050" dirty="0"/>
              <a:t> </a:t>
            </a:r>
            <a:r>
              <a:rPr lang="fr-FR" sz="1050" b="1" dirty="0"/>
              <a:t> </a:t>
            </a:r>
            <a:r>
              <a:rPr lang="fr-FR" sz="1600" b="1" i="1" u="sng" dirty="0"/>
              <a:t>Enseignement général </a:t>
            </a:r>
            <a:r>
              <a:rPr lang="fr-FR" sz="1600" b="1" dirty="0"/>
              <a:t>:</a:t>
            </a:r>
          </a:p>
          <a:p>
            <a:r>
              <a:rPr lang="fr-FR" sz="1600" dirty="0"/>
              <a:t>  Langue des Signes Française (LSF)</a:t>
            </a:r>
          </a:p>
          <a:p>
            <a:r>
              <a:rPr lang="fr-FR" sz="1600" dirty="0"/>
              <a:t>  LV C  : Chinois</a:t>
            </a:r>
          </a:p>
          <a:p>
            <a:r>
              <a:rPr lang="fr-FR" sz="1600" dirty="0"/>
              <a:t>  Latin, Grec</a:t>
            </a:r>
          </a:p>
          <a:p>
            <a:r>
              <a:rPr lang="fr-FR" sz="1600" dirty="0"/>
              <a:t>  Arts Plastiques,  Musique</a:t>
            </a:r>
          </a:p>
          <a:p>
            <a:pPr marL="0" indent="0">
              <a:buNone/>
            </a:pPr>
            <a:r>
              <a:rPr lang="fr-FR" sz="1600" i="1" dirty="0"/>
              <a:t>                          Parcours Perso EURO Anglais -  Cambridge</a:t>
            </a:r>
            <a:endParaRPr lang="fr-FR" sz="1600" b="1" dirty="0"/>
          </a:p>
          <a:p>
            <a:pPr marL="0" indent="0">
              <a:buNone/>
            </a:pPr>
            <a:r>
              <a:rPr lang="fr-FR" sz="1600" dirty="0"/>
              <a:t> </a:t>
            </a:r>
            <a:r>
              <a:rPr lang="fr-FR" sz="1600" b="1" dirty="0"/>
              <a:t> </a:t>
            </a:r>
            <a:r>
              <a:rPr lang="fr-FR" sz="1600" b="1" i="1" u="sng" dirty="0"/>
              <a:t>Enseignement technologique </a:t>
            </a:r>
            <a:r>
              <a:rPr lang="fr-FR" sz="1600" b="1" dirty="0"/>
              <a:t>:</a:t>
            </a:r>
          </a:p>
          <a:p>
            <a:r>
              <a:rPr lang="fr-FR" sz="1600" dirty="0"/>
              <a:t>  Création et Culture Design (6h) </a:t>
            </a:r>
            <a:r>
              <a:rPr lang="fr-FR" sz="1600" i="1" u="sng" dirty="0"/>
              <a:t>obligatoire pour une première STD2A</a:t>
            </a:r>
          </a:p>
          <a:p>
            <a:r>
              <a:rPr lang="fr-FR" sz="1600" dirty="0"/>
              <a:t>  Sciences et Laboratoire</a:t>
            </a:r>
          </a:p>
          <a:p>
            <a:endParaRPr lang="fr-FR" sz="1600" dirty="0"/>
          </a:p>
          <a:p>
            <a:pPr marL="0" indent="0">
              <a:buNone/>
            </a:pPr>
            <a:r>
              <a:rPr lang="fr-FR" sz="1800" b="1" dirty="0"/>
              <a:t>LYCÉE GÉNÉRAL   </a:t>
            </a:r>
          </a:p>
          <a:p>
            <a:pPr marL="0" indent="0">
              <a:buNone/>
            </a:pPr>
            <a:r>
              <a:rPr lang="fr-FR" sz="1600" b="1" dirty="0"/>
              <a:t>                Première Générale </a:t>
            </a:r>
          </a:p>
          <a:p>
            <a:pPr marL="0" indent="0">
              <a:buNone/>
            </a:pPr>
            <a:r>
              <a:rPr lang="fr-FR" sz="1800" b="1" dirty="0"/>
              <a:t> LYCÉE TECHNOLOGIQUE</a:t>
            </a:r>
            <a:endParaRPr lang="fr-FR" sz="1800" dirty="0"/>
          </a:p>
          <a:p>
            <a:pPr marL="0" indent="0">
              <a:buClr>
                <a:srgbClr val="FF9900"/>
              </a:buClr>
              <a:buNone/>
            </a:pPr>
            <a:r>
              <a:rPr lang="fr-FR" sz="1600" b="1" dirty="0"/>
              <a:t>                 Première Bac STD2A</a:t>
            </a:r>
            <a:r>
              <a:rPr lang="fr-FR" sz="1600" dirty="0"/>
              <a:t> (Sciences et technologies du design et des arts appliqués)</a:t>
            </a:r>
          </a:p>
          <a:p>
            <a:pPr marL="0" indent="0">
              <a:buClr>
                <a:srgbClr val="FF9900"/>
              </a:buClr>
              <a:buNone/>
            </a:pPr>
            <a:r>
              <a:rPr lang="fr-FR" sz="1600" b="1" dirty="0"/>
              <a:t>                 Première Bac STL</a:t>
            </a:r>
            <a:r>
              <a:rPr lang="fr-FR" sz="1600" dirty="0"/>
              <a:t> (Sciences et technologies de laboratoire)</a:t>
            </a:r>
          </a:p>
          <a:p>
            <a:pPr marL="0" indent="0">
              <a:buClr>
                <a:srgbClr val="FF9900"/>
              </a:buClr>
              <a:buNone/>
            </a:pPr>
            <a:endParaRPr lang="fr-FR" sz="32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96136" y="116632"/>
            <a:ext cx="3240360" cy="110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34852" y="262235"/>
            <a:ext cx="1442126" cy="369332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53000 LAVAL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BDA61-3D7A-40F1-912C-ED364E88825B}"/>
              </a:ext>
            </a:extLst>
          </p:cNvPr>
          <p:cNvSpPr/>
          <p:nvPr/>
        </p:nvSpPr>
        <p:spPr>
          <a:xfrm>
            <a:off x="6760043" y="446901"/>
            <a:ext cx="23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674E92-3DC7-4CA8-80EB-6064FB70C7E6}"/>
              </a:ext>
            </a:extLst>
          </p:cNvPr>
          <p:cNvSpPr txBox="1"/>
          <p:nvPr/>
        </p:nvSpPr>
        <p:spPr>
          <a:xfrm>
            <a:off x="6178481" y="1724351"/>
            <a:ext cx="4575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https://avesnieres.fr</a:t>
            </a:r>
          </a:p>
        </p:txBody>
      </p:sp>
      <p:pic>
        <p:nvPicPr>
          <p:cNvPr id="18" name="Image 17" descr="Une image contenant extérieur, ciel, bâtiment, arbre&#10;&#10;Description générée automatiquement">
            <a:extLst>
              <a:ext uri="{FF2B5EF4-FFF2-40B4-BE49-F238E27FC236}">
                <a16:creationId xmlns:a16="http://schemas.microsoft.com/office/drawing/2014/main" id="{C1F0E58E-26A7-4DA3-8B4D-481978FF2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00" y="4140696"/>
            <a:ext cx="2246378" cy="16847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B22E85-45C9-39AD-B742-62EB943B4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43" y="2265412"/>
            <a:ext cx="1559078" cy="1684784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6FF3B51D-A5A9-6B1E-A241-7BB3A5A787DA}"/>
              </a:ext>
            </a:extLst>
          </p:cNvPr>
          <p:cNvSpPr/>
          <p:nvPr/>
        </p:nvSpPr>
        <p:spPr>
          <a:xfrm>
            <a:off x="479039" y="6105892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27000BB-E759-ED1C-4E7C-0ED81345F4F7}"/>
              </a:ext>
            </a:extLst>
          </p:cNvPr>
          <p:cNvSpPr/>
          <p:nvPr/>
        </p:nvSpPr>
        <p:spPr>
          <a:xfrm>
            <a:off x="479039" y="6385033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B88C3F0-9BB4-4A64-93DD-B62308ADB1B5}"/>
              </a:ext>
            </a:extLst>
          </p:cNvPr>
          <p:cNvSpPr/>
          <p:nvPr/>
        </p:nvSpPr>
        <p:spPr>
          <a:xfrm>
            <a:off x="467022" y="5445224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427" y="-68550"/>
            <a:ext cx="7359352" cy="990600"/>
          </a:xfrm>
        </p:spPr>
        <p:txBody>
          <a:bodyPr>
            <a:normAutofit/>
          </a:bodyPr>
          <a:lstStyle/>
          <a:p>
            <a:r>
              <a:rPr lang="fr-FR" sz="4000" b="1" dirty="0"/>
              <a:t>Lycée HAUTE-FOLLIS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8153400" cy="5229200"/>
          </a:xfrm>
        </p:spPr>
        <p:txBody>
          <a:bodyPr>
            <a:noAutofit/>
          </a:bodyPr>
          <a:lstStyle/>
          <a:p>
            <a:pPr marL="0" indent="0">
              <a:buClr>
                <a:srgbClr val="FF9900"/>
              </a:buClr>
              <a:buNone/>
            </a:pPr>
            <a:r>
              <a:rPr lang="fr-FR" sz="1800" b="1" dirty="0"/>
              <a:t>Options de seconde Générale et Technologique</a:t>
            </a:r>
          </a:p>
          <a:p>
            <a:pPr marL="0" indent="0">
              <a:buNone/>
            </a:pPr>
            <a:r>
              <a:rPr lang="fr-FR" sz="1400" b="1" i="1" u="sng" dirty="0"/>
              <a:t>Enseignement technologique </a:t>
            </a:r>
            <a:r>
              <a:rPr lang="fr-FR" sz="1400" b="1" dirty="0"/>
              <a:t>:</a:t>
            </a:r>
          </a:p>
          <a:p>
            <a:r>
              <a:rPr lang="fr-FR" sz="1400" dirty="0"/>
              <a:t>Santé Social , Biotechnologie</a:t>
            </a:r>
          </a:p>
          <a:p>
            <a:r>
              <a:rPr lang="fr-FR" sz="1400" dirty="0"/>
              <a:t>Management et Gestion</a:t>
            </a:r>
          </a:p>
          <a:p>
            <a:endParaRPr lang="fr-FR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LYCÉE TECHNOLOGIQUE</a:t>
            </a:r>
          </a:p>
          <a:p>
            <a:pPr marL="0" indent="0">
              <a:buNone/>
            </a:pPr>
            <a:r>
              <a:rPr lang="fr-FR" sz="1400" b="1" dirty="0"/>
              <a:t>     Première Bac STMG </a:t>
            </a:r>
            <a:r>
              <a:rPr lang="fr-FR" sz="1400" dirty="0"/>
              <a:t>(Sciences et Technologies du Management et de la Gestion)</a:t>
            </a:r>
            <a:endParaRPr lang="fr-FR" sz="1400" b="1" dirty="0"/>
          </a:p>
          <a:p>
            <a:pPr marL="0" indent="0">
              <a:buNone/>
            </a:pPr>
            <a:r>
              <a:rPr lang="fr-FR" sz="1400" b="1" dirty="0"/>
              <a:t>     Première Bac ST2S </a:t>
            </a:r>
            <a:r>
              <a:rPr lang="fr-FR" sz="1400" dirty="0"/>
              <a:t>(Sciences et Technologies de la Santé et du Social)</a:t>
            </a:r>
            <a:endParaRPr lang="fr-FR" sz="1400" b="1" dirty="0"/>
          </a:p>
          <a:p>
            <a:endParaRPr lang="fr-FR" sz="1400" dirty="0"/>
          </a:p>
          <a:p>
            <a:pPr marL="0" indent="0">
              <a:buNone/>
            </a:pPr>
            <a:r>
              <a:rPr lang="fr-FR" sz="1400" i="1" dirty="0"/>
              <a:t>                    </a:t>
            </a:r>
            <a:r>
              <a:rPr lang="fr-FR" sz="2000" b="1" i="1" dirty="0"/>
              <a:t>Parcours EURO Anglais / Langue des Signes Française (LSF)</a:t>
            </a:r>
          </a:p>
          <a:p>
            <a:r>
              <a:rPr lang="fr-FR" sz="10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0231" y="292528"/>
            <a:ext cx="144212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53000 LAVAL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D9044F-D659-4EEE-9223-A5A7E492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75" y="497328"/>
            <a:ext cx="2389839" cy="9266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47C15D-34CA-4B50-BEC2-C37916F1F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771466"/>
            <a:ext cx="7092280" cy="15892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455427-48C4-46E1-95FD-9D09780CE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347806"/>
            <a:ext cx="2847975" cy="16002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4F5D67A-2324-42C0-A1D2-BD604DD6FC5A}"/>
              </a:ext>
            </a:extLst>
          </p:cNvPr>
          <p:cNvSpPr txBox="1"/>
          <p:nvPr/>
        </p:nvSpPr>
        <p:spPr>
          <a:xfrm>
            <a:off x="6186375" y="1628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https://www.lhf53.eu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CB9DD13-FB34-B930-2E70-9C24B2628C40}"/>
              </a:ext>
            </a:extLst>
          </p:cNvPr>
          <p:cNvSpPr/>
          <p:nvPr/>
        </p:nvSpPr>
        <p:spPr>
          <a:xfrm>
            <a:off x="300202" y="3573016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676D73AF-23DB-076D-C303-BD20B37B6104}"/>
              </a:ext>
            </a:extLst>
          </p:cNvPr>
          <p:cNvSpPr/>
          <p:nvPr/>
        </p:nvSpPr>
        <p:spPr>
          <a:xfrm>
            <a:off x="300202" y="3890909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3600" y="5370"/>
            <a:ext cx="7359352" cy="990600"/>
          </a:xfrm>
        </p:spPr>
        <p:txBody>
          <a:bodyPr>
            <a:normAutofit/>
          </a:bodyPr>
          <a:lstStyle/>
          <a:p>
            <a:r>
              <a:rPr lang="fr-FR" sz="4000" b="1" dirty="0"/>
              <a:t>Lycée HAUTE-FOLLIS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491270"/>
            <a:ext cx="8153400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/>
              <a:t>LYCÉE PROFESSIONNEL</a:t>
            </a:r>
            <a:endParaRPr lang="fr-FR" sz="1600" dirty="0"/>
          </a:p>
          <a:p>
            <a:pPr lvl="0"/>
            <a:r>
              <a:rPr lang="fr-FR" sz="1400" b="1" dirty="0"/>
              <a:t>CAP</a:t>
            </a:r>
            <a:r>
              <a:rPr lang="fr-FR" sz="1400" dirty="0"/>
              <a:t> Assistant Technique en Milieux Familial et Collectif</a:t>
            </a:r>
          </a:p>
          <a:p>
            <a:pPr lvl="0"/>
            <a:r>
              <a:rPr lang="fr-FR" sz="1400" b="1" dirty="0"/>
              <a:t>Bac Pro </a:t>
            </a:r>
            <a:r>
              <a:rPr lang="fr-FR" sz="1400" dirty="0"/>
              <a:t>Accompagnement Soins et Services à la Personne</a:t>
            </a:r>
          </a:p>
          <a:p>
            <a:r>
              <a:rPr lang="fr-FR" sz="1400" b="1" dirty="0"/>
              <a:t>Bac Pro </a:t>
            </a:r>
            <a:r>
              <a:rPr lang="fr-FR" sz="1400" dirty="0"/>
              <a:t>Animation Enfance et Personnes Agées (AEPA)</a:t>
            </a:r>
          </a:p>
          <a:p>
            <a:r>
              <a:rPr lang="fr-FR" sz="1400" b="1" dirty="0"/>
              <a:t>Bac Pro </a:t>
            </a:r>
            <a:r>
              <a:rPr lang="fr-FR" sz="1400" dirty="0"/>
              <a:t>Métiers de la Sécurité</a:t>
            </a:r>
          </a:p>
          <a:p>
            <a:endParaRPr lang="fr-FR" sz="1400" dirty="0"/>
          </a:p>
          <a:p>
            <a:pPr marL="0" indent="0">
              <a:buNone/>
            </a:pPr>
            <a:r>
              <a:rPr lang="fr-FR" sz="1400" u="sng" dirty="0"/>
              <a:t>Seconde Métiers de la gestion administrative, du transport, de la logistique</a:t>
            </a:r>
            <a:endParaRPr lang="fr-FR" sz="1400" dirty="0"/>
          </a:p>
          <a:p>
            <a:r>
              <a:rPr lang="fr-FR" sz="1400" b="1" dirty="0"/>
              <a:t>Bac Pro </a:t>
            </a:r>
            <a:r>
              <a:rPr lang="fr-FR" sz="1400" dirty="0"/>
              <a:t>Assistance à la Gestion des Organisations et de leurs Activités (AGORA)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u="sng" dirty="0"/>
              <a:t>Seconde Métiers de l’hôtellerie restauration</a:t>
            </a:r>
          </a:p>
          <a:p>
            <a:pPr lvl="0"/>
            <a:r>
              <a:rPr lang="fr-FR" sz="1400" b="1" dirty="0"/>
              <a:t>Bac Pro </a:t>
            </a:r>
            <a:r>
              <a:rPr lang="fr-FR" sz="1400" dirty="0"/>
              <a:t>Cuisine</a:t>
            </a:r>
          </a:p>
          <a:p>
            <a:pPr lvl="0"/>
            <a:r>
              <a:rPr lang="fr-FR" sz="1400" b="1" dirty="0"/>
              <a:t>Bac Pro </a:t>
            </a:r>
            <a:r>
              <a:rPr lang="fr-FR" sz="1400" dirty="0"/>
              <a:t>Commercialisation et Services en Restauration </a:t>
            </a:r>
          </a:p>
          <a:p>
            <a:r>
              <a:rPr lang="fr-FR" sz="1400" b="1" dirty="0"/>
              <a:t>CAP</a:t>
            </a:r>
            <a:r>
              <a:rPr lang="fr-FR" sz="1400" dirty="0"/>
              <a:t> Cuisine</a:t>
            </a:r>
          </a:p>
          <a:p>
            <a:r>
              <a:rPr lang="fr-FR" sz="1400" b="1" dirty="0"/>
              <a:t>CAP</a:t>
            </a:r>
            <a:r>
              <a:rPr lang="fr-FR" sz="1400" dirty="0"/>
              <a:t> Commercialisation et Services en Hôtel Café Restaurant</a:t>
            </a:r>
          </a:p>
          <a:p>
            <a:endParaRPr lang="fr-FR" sz="1400" dirty="0"/>
          </a:p>
          <a:p>
            <a:pPr marL="0" indent="0">
              <a:buNone/>
            </a:pPr>
            <a:r>
              <a:rPr lang="fr-FR" sz="1400" u="sng" dirty="0"/>
              <a:t>Seconde Métiers de la Réalisation d’Ensembles Mécaniques et Industriels </a:t>
            </a:r>
          </a:p>
          <a:p>
            <a:r>
              <a:rPr lang="fr-FR" sz="1400" b="1" dirty="0"/>
              <a:t>Bac Pro </a:t>
            </a:r>
            <a:r>
              <a:rPr lang="fr-FR" sz="1400" dirty="0"/>
              <a:t>Technicien en Réalisation de Produits Mécaniques option Réalisation et Suivi de Production</a:t>
            </a:r>
          </a:p>
          <a:p>
            <a:pPr marL="0" indent="0">
              <a:buNone/>
            </a:pPr>
            <a:endParaRPr lang="fr-FR" sz="1400" dirty="0"/>
          </a:p>
          <a:p>
            <a:pPr lvl="0"/>
            <a:endParaRPr lang="fr-FR" sz="1400" dirty="0"/>
          </a:p>
          <a:p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6835853" y="340540"/>
            <a:ext cx="144212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53000 LAVAL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8330C-FBEE-4135-897C-F80072A5963E}"/>
              </a:ext>
            </a:extLst>
          </p:cNvPr>
          <p:cNvSpPr/>
          <p:nvPr/>
        </p:nvSpPr>
        <p:spPr>
          <a:xfrm>
            <a:off x="6420960" y="500670"/>
            <a:ext cx="23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internat</a:t>
            </a:r>
          </a:p>
        </p:txBody>
      </p:sp>
      <p:pic>
        <p:nvPicPr>
          <p:cNvPr id="6" name="Image 5" descr="Une image contenant ciel, extérieur, jardin&#10;&#10;Description générée automatiquement">
            <a:extLst>
              <a:ext uri="{FF2B5EF4-FFF2-40B4-BE49-F238E27FC236}">
                <a16:creationId xmlns:a16="http://schemas.microsoft.com/office/drawing/2014/main" id="{3AD2341E-8591-49F3-A4D1-E9B9DE79B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76" y="4005064"/>
            <a:ext cx="3604749" cy="1800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BF8BFB-A098-4269-8FB0-FBA70917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60" y="2015884"/>
            <a:ext cx="2271911" cy="12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Lycée  ROCHEFEUILLE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4548" y="1628800"/>
            <a:ext cx="8153400" cy="4526280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FF9900"/>
              </a:buClr>
              <a:buNone/>
            </a:pPr>
            <a:r>
              <a:rPr lang="fr-FR" sz="2600" b="1" dirty="0"/>
              <a:t>Options de seconde Générale et Technologique</a:t>
            </a:r>
          </a:p>
          <a:p>
            <a:r>
              <a:rPr lang="fr-FR" sz="2000" dirty="0"/>
              <a:t>Écologie, Agronomie, Territoires et Développement Durable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600" b="1" dirty="0"/>
              <a:t>LYCÉE TECHNOLOGIQUE</a:t>
            </a:r>
            <a:endParaRPr lang="fr-FR" sz="2600" dirty="0"/>
          </a:p>
          <a:p>
            <a:pPr marL="0" indent="0">
              <a:buNone/>
            </a:pPr>
            <a:r>
              <a:rPr lang="fr-FR" sz="2000" dirty="0"/>
              <a:t>           </a:t>
            </a:r>
            <a:r>
              <a:rPr lang="fr-FR" sz="2000" b="1" dirty="0"/>
              <a:t>Première Bac</a:t>
            </a:r>
            <a:r>
              <a:rPr lang="fr-FR" sz="2000" dirty="0"/>
              <a:t> </a:t>
            </a:r>
            <a:r>
              <a:rPr lang="fr-FR" sz="2000" b="1" dirty="0"/>
              <a:t>STAV </a:t>
            </a:r>
            <a:r>
              <a:rPr lang="fr-FR" sz="2000" dirty="0"/>
              <a:t>(Sciences et Technologies de l’Agronomie et du Vivant)</a:t>
            </a:r>
          </a:p>
          <a:p>
            <a:endParaRPr lang="fr-FR" sz="2000" b="1" dirty="0"/>
          </a:p>
          <a:p>
            <a:pPr marL="0" indent="0">
              <a:buNone/>
            </a:pPr>
            <a:r>
              <a:rPr lang="fr-FR" sz="2400" b="1" dirty="0"/>
              <a:t>LYCÉE PROFESSIONNEL</a:t>
            </a:r>
            <a:endParaRPr lang="fr-FR" sz="2400" dirty="0"/>
          </a:p>
          <a:p>
            <a:r>
              <a:rPr lang="fr-FR" sz="2000" b="1" dirty="0"/>
              <a:t>Bac Pro </a:t>
            </a:r>
            <a:r>
              <a:rPr lang="fr-FR" sz="2000" dirty="0"/>
              <a:t>Service Aux Personnes et Aux Territoires (SAPAT)</a:t>
            </a:r>
          </a:p>
          <a:p>
            <a:r>
              <a:rPr lang="fr-FR" sz="2000" b="1" dirty="0"/>
              <a:t>Bac Pro </a:t>
            </a:r>
            <a:r>
              <a:rPr lang="fr-FR" sz="2000" dirty="0"/>
              <a:t>Technicien Conseil vente (TCV) – alimentation et boissons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000" b="1" dirty="0"/>
              <a:t>Bac Pro </a:t>
            </a:r>
            <a:r>
              <a:rPr lang="fr-FR" sz="2000" dirty="0"/>
              <a:t>Conduite et Gestion d’une Exploitation Agricole (CGEA)		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000" b="1" dirty="0"/>
              <a:t>Bac Pro </a:t>
            </a:r>
            <a:r>
              <a:rPr lang="fr-FR" sz="2000" dirty="0"/>
              <a:t>Gestion des Milieux Naturels et de la Faune (GMNF)	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000" b="1" dirty="0"/>
              <a:t>CAPA</a:t>
            </a:r>
            <a:r>
              <a:rPr lang="fr-FR" sz="2000" dirty="0"/>
              <a:t> Métiers de l’Agriculture (CAP en apprentissage)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000" b="1" dirty="0"/>
              <a:t>CAPA</a:t>
            </a:r>
            <a:r>
              <a:rPr lang="fr-FR" sz="2000" dirty="0"/>
              <a:t> Jardinier Paysagiste (CAP en apprentissage)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fr-FR" sz="2000" b="1" dirty="0"/>
              <a:t>BP</a:t>
            </a:r>
            <a:r>
              <a:rPr lang="fr-FR" sz="2000" dirty="0"/>
              <a:t> Aménagements Paysagers (Brevet Professionnel en apprentissage, après le CAP)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fr-FR" sz="3600" dirty="0">
                <a:highlight>
                  <a:srgbClr val="FFFF00"/>
                </a:highlight>
              </a:rPr>
              <a:t>	</a:t>
            </a:r>
          </a:p>
          <a:p>
            <a:endParaRPr lang="fr-FR" sz="1800" b="1" dirty="0"/>
          </a:p>
          <a:p>
            <a:endParaRPr lang="fr-FR" sz="1600" b="1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906752" y="96751"/>
            <a:ext cx="18207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53100 MAYENNE</a:t>
            </a:r>
          </a:p>
          <a:p>
            <a:r>
              <a:rPr lang="fr-FR" dirty="0">
                <a:cs typeface="Arial" panose="020B0604020202020204" pitchFamily="34" charset="0"/>
              </a:rPr>
              <a:t>53500 ERNÉE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E44FC-0E74-4F14-8EF0-3E4BE7A1F691}"/>
              </a:ext>
            </a:extLst>
          </p:cNvPr>
          <p:cNvSpPr/>
          <p:nvPr/>
        </p:nvSpPr>
        <p:spPr>
          <a:xfrm>
            <a:off x="6245829" y="491030"/>
            <a:ext cx="31425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F50919-212F-4CCB-B168-BF9B844D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95" y="2401125"/>
            <a:ext cx="2370228" cy="14908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3DEA325-559C-4650-AB7A-CED14A55C5FA}"/>
              </a:ext>
            </a:extLst>
          </p:cNvPr>
          <p:cNvSpPr txBox="1"/>
          <p:nvPr/>
        </p:nvSpPr>
        <p:spPr>
          <a:xfrm>
            <a:off x="6012160" y="17749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https://www.rochefeuille.net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D66F18-8734-40CE-84A6-AFA66969D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5672386"/>
            <a:ext cx="5400600" cy="975691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9AC9E79-4B54-B587-426F-168D4BD2159A}"/>
              </a:ext>
            </a:extLst>
          </p:cNvPr>
          <p:cNvSpPr/>
          <p:nvPr/>
        </p:nvSpPr>
        <p:spPr>
          <a:xfrm>
            <a:off x="755576" y="2852936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9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610439"/>
            <a:ext cx="3001959" cy="8446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27071"/>
            <a:ext cx="7359352" cy="990600"/>
          </a:xfrm>
        </p:spPr>
        <p:txBody>
          <a:bodyPr>
            <a:normAutofit/>
          </a:bodyPr>
          <a:lstStyle/>
          <a:p>
            <a:r>
              <a:rPr lang="fr-FR" sz="4000" b="1" dirty="0"/>
              <a:t>CAMPUS ORION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LYCÉE PROFESSIONNEL</a:t>
            </a:r>
          </a:p>
          <a:p>
            <a:endParaRPr lang="fr-FR" sz="1800" dirty="0"/>
          </a:p>
          <a:p>
            <a:r>
              <a:rPr lang="fr-FR" sz="1800" b="1" dirty="0"/>
              <a:t>Bac Pro </a:t>
            </a:r>
            <a:r>
              <a:rPr lang="fr-FR" sz="1800" dirty="0"/>
              <a:t>Laboratoire Contrôle Qualité</a:t>
            </a:r>
          </a:p>
          <a:p>
            <a:r>
              <a:rPr lang="fr-FR" sz="1800" b="1" dirty="0"/>
              <a:t>Bac Pro </a:t>
            </a:r>
            <a:r>
              <a:rPr lang="fr-FR" sz="1800" dirty="0"/>
              <a:t>Service Aux Personnes et Aux Territoires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12160" y="422316"/>
            <a:ext cx="208823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cs typeface="Arial" panose="020B0604020202020204" pitchFamily="34" charset="0"/>
              </a:rPr>
              <a:t>53600 EVRON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CE640E-0C44-40FF-B39F-ABC5AED14450}"/>
              </a:ext>
            </a:extLst>
          </p:cNvPr>
          <p:cNvSpPr txBox="1"/>
          <p:nvPr/>
        </p:nvSpPr>
        <p:spPr>
          <a:xfrm>
            <a:off x="5939421" y="1708009"/>
            <a:ext cx="285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https://www.campus-orion.fr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736212"/>
            <a:ext cx="3096889" cy="13488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7015" b="29718"/>
          <a:stretch/>
        </p:blipFill>
        <p:spPr>
          <a:xfrm>
            <a:off x="899592" y="3732951"/>
            <a:ext cx="3208397" cy="13328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2" y="5229200"/>
            <a:ext cx="3528392" cy="155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6D9044F-D659-4EEE-9223-A5A7E492F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356" y="536884"/>
            <a:ext cx="2389839" cy="92667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07" y="2227904"/>
            <a:ext cx="2663019" cy="8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Lycée ST MICHEL – R. SCHUMAN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9112" y="1534624"/>
            <a:ext cx="8865776" cy="5645224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Options de seconde Générale et Technologique</a:t>
            </a:r>
          </a:p>
          <a:p>
            <a:pPr marL="0" indent="0">
              <a:buNone/>
            </a:pPr>
            <a:r>
              <a:rPr lang="fr-FR" sz="2200" dirty="0"/>
              <a:t> </a:t>
            </a:r>
            <a:r>
              <a:rPr lang="fr-FR" sz="2200" b="1" i="1" u="sng" dirty="0"/>
              <a:t>Enseignement général :</a:t>
            </a:r>
          </a:p>
          <a:p>
            <a:r>
              <a:rPr lang="fr-FR" sz="2200" dirty="0"/>
              <a:t> LV C : Allemand, Japonais </a:t>
            </a:r>
          </a:p>
          <a:p>
            <a:r>
              <a:rPr lang="fr-FR" sz="2200" dirty="0"/>
              <a:t> Latin</a:t>
            </a:r>
          </a:p>
          <a:p>
            <a:r>
              <a:rPr lang="fr-FR" sz="2200" dirty="0"/>
              <a:t> EPS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Char char=""/>
              <a:tabLst/>
              <a:defRPr/>
            </a:pPr>
            <a:r>
              <a:rPr lang="fr-FR" sz="2200" dirty="0"/>
              <a:t>Arts Plastiques                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Parcours EURO Anglais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indent="0">
              <a:buNone/>
            </a:pPr>
            <a:r>
              <a:rPr lang="fr-FR" sz="2200" b="1" i="1" u="sng" dirty="0"/>
              <a:t>Enseignement technologique :</a:t>
            </a:r>
          </a:p>
          <a:p>
            <a:r>
              <a:rPr lang="fr-FR" sz="2200" dirty="0"/>
              <a:t>Sciences de l’Ingénieur</a:t>
            </a:r>
          </a:p>
          <a:p>
            <a:r>
              <a:rPr lang="fr-FR" sz="2200" dirty="0"/>
              <a:t>Création et Innovation Technologique </a:t>
            </a:r>
          </a:p>
          <a:p>
            <a:r>
              <a:rPr lang="fr-FR" sz="2200" dirty="0"/>
              <a:t>Management et Gestion </a:t>
            </a:r>
          </a:p>
          <a:p>
            <a:pPr marL="0" indent="0">
              <a:buNone/>
            </a:pPr>
            <a:endParaRPr lang="fr-FR" sz="2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LYCÉE GÉNÉRAL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Première Générale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indent="0">
              <a:buNone/>
            </a:pPr>
            <a:r>
              <a:rPr lang="fr-FR" sz="2200" b="1" dirty="0"/>
              <a:t>LYCÉE PROFESSIONNEL</a:t>
            </a:r>
          </a:p>
          <a:p>
            <a:r>
              <a:rPr lang="fr-FR" sz="2200" b="1" dirty="0"/>
              <a:t>CAPA</a:t>
            </a:r>
            <a:r>
              <a:rPr lang="fr-FR" sz="2200" dirty="0"/>
              <a:t> Service Aux Personnes et Vente en Espace Rural</a:t>
            </a:r>
          </a:p>
          <a:p>
            <a:r>
              <a:rPr lang="fr-FR" sz="2200" b="1" dirty="0"/>
              <a:t>Bac Pro </a:t>
            </a:r>
            <a:r>
              <a:rPr lang="fr-FR" sz="2200" dirty="0"/>
              <a:t>Service Aux Personnes et Aux Territoires (SAPAT) Rural (en temps plein et en apprentissage à partir de la classe de 1ère)</a:t>
            </a:r>
          </a:p>
          <a:p>
            <a:r>
              <a:rPr lang="fr-FR" sz="2200" b="1" dirty="0"/>
              <a:t>Bac Pro </a:t>
            </a:r>
            <a:r>
              <a:rPr lang="fr-FR" sz="2200" dirty="0"/>
              <a:t>Technicien-Conseil-Vente en  Alimentation et boissons, option produits alimentaires </a:t>
            </a:r>
          </a:p>
          <a:p>
            <a:pPr marL="0" indent="0">
              <a:buNone/>
            </a:pPr>
            <a:r>
              <a:rPr lang="fr-FR" sz="2200" dirty="0"/>
              <a:t>       (en apprentissage et en temps plein à partir de la classe de seconde)</a:t>
            </a:r>
          </a:p>
          <a:p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6444208" y="520975"/>
            <a:ext cx="284380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Arial" panose="020B0604020202020204" pitchFamily="34" charset="0"/>
              </a:rPr>
              <a:t>53200 Château-Gontier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C57727-3BEE-416C-9B7E-57E0BA814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23" y="4138908"/>
            <a:ext cx="3181350" cy="14382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D10996-C6D6-4BA8-B16F-75F7B5A83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590" y="2050128"/>
            <a:ext cx="1784102" cy="1962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99E67F-3F96-4191-BE8E-1F73D5826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598" y="2050128"/>
            <a:ext cx="1777178" cy="19621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ED635DA-4084-41FE-AE54-552CEFCAC27C}"/>
              </a:ext>
            </a:extLst>
          </p:cNvPr>
          <p:cNvSpPr txBox="1"/>
          <p:nvPr/>
        </p:nvSpPr>
        <p:spPr>
          <a:xfrm>
            <a:off x="5083324" y="16306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https://eccg53.paysdelaloire.e-lyco.fr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E004622-86E5-38D5-23E9-EE2AF2FF3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27" y="4858045"/>
            <a:ext cx="213378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Lycée DON BOSCO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424936" cy="5229200"/>
          </a:xfrm>
        </p:spPr>
        <p:txBody>
          <a:bodyPr>
            <a:normAutofit/>
          </a:bodyPr>
          <a:lstStyle/>
          <a:p>
            <a:pPr marL="0" indent="0">
              <a:buClr>
                <a:srgbClr val="FF9900"/>
              </a:buClr>
              <a:buNone/>
            </a:pPr>
            <a:r>
              <a:rPr lang="fr-FR" sz="1800" b="1" dirty="0"/>
              <a:t>Options de seconde Général et Technologique</a:t>
            </a:r>
          </a:p>
          <a:p>
            <a:pPr marL="0" indent="0">
              <a:buNone/>
            </a:pPr>
            <a:r>
              <a:rPr lang="fr-FR" sz="1800" b="1" i="1" u="sng" dirty="0"/>
              <a:t>Enseignement général 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LV C : Allemand, Espagnol, Japonais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/>
              <a:t>Latin, EPS, Arts Plastiques</a:t>
            </a:r>
          </a:p>
          <a:p>
            <a:pPr marL="0" indent="0">
              <a:buNone/>
            </a:pPr>
            <a:endParaRPr lang="fr-FR" sz="2300" dirty="0"/>
          </a:p>
          <a:p>
            <a:pPr marL="0" indent="0">
              <a:buNone/>
            </a:pPr>
            <a:r>
              <a:rPr lang="fr-FR" sz="1800" i="1" dirty="0"/>
              <a:t>  Parcours Perso EURO Anglais -  Cambridge</a:t>
            </a:r>
          </a:p>
          <a:p>
            <a:pPr marL="0" indent="0">
              <a:buNone/>
            </a:pPr>
            <a:r>
              <a:rPr lang="fr-FR" sz="1800" i="1" dirty="0"/>
              <a:t>  Pôle départemental d’Athlétisme</a:t>
            </a:r>
          </a:p>
          <a:p>
            <a:pPr marL="0" indent="0">
              <a:buNone/>
            </a:pPr>
            <a:endParaRPr lang="fr-FR" sz="1800" i="1" dirty="0"/>
          </a:p>
          <a:p>
            <a:pPr marL="0" indent="0">
              <a:buNone/>
            </a:pPr>
            <a:r>
              <a:rPr lang="fr-FR" sz="1800" b="1" i="1" u="sng" dirty="0"/>
              <a:t>Enseignement technologique :</a:t>
            </a:r>
            <a:endParaRPr lang="fr-FR" sz="1800" b="1" i="1" dirty="0"/>
          </a:p>
          <a:p>
            <a:r>
              <a:rPr lang="fr-FR" sz="1800" dirty="0"/>
              <a:t>Management et Gestion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LYCÉE GÉNÉRAL </a:t>
            </a:r>
          </a:p>
          <a:p>
            <a:pPr marL="0" indent="0">
              <a:buNone/>
            </a:pPr>
            <a:r>
              <a:rPr lang="fr-FR" sz="1800" b="1" dirty="0"/>
              <a:t>           Première Générale </a:t>
            </a:r>
          </a:p>
          <a:p>
            <a:pPr marL="0" indent="0">
              <a:buNone/>
            </a:pPr>
            <a:endParaRPr lang="fr-FR" sz="1800" dirty="0"/>
          </a:p>
          <a:p>
            <a:endParaRPr lang="fr-FR" sz="4400" dirty="0"/>
          </a:p>
          <a:p>
            <a:pPr marL="0" indent="0">
              <a:buNone/>
            </a:pPr>
            <a:endParaRPr lang="fr-FR" sz="4300" dirty="0"/>
          </a:p>
          <a:p>
            <a:pPr marL="0" indent="0">
              <a:buNone/>
            </a:pPr>
            <a:endParaRPr lang="fr-FR" sz="4300" dirty="0"/>
          </a:p>
          <a:p>
            <a:pPr marL="0" indent="0">
              <a:buNone/>
            </a:pPr>
            <a:endParaRPr lang="fr-FR" sz="4300" dirty="0"/>
          </a:p>
          <a:p>
            <a:pPr marL="0" indent="0">
              <a:buNone/>
            </a:pPr>
            <a:endParaRPr lang="fr-FR" sz="4300" dirty="0"/>
          </a:p>
          <a:p>
            <a:pPr marL="0" indent="0">
              <a:buNone/>
            </a:pPr>
            <a:endParaRPr lang="fr-FR" sz="4300" dirty="0"/>
          </a:p>
        </p:txBody>
      </p:sp>
      <p:sp>
        <p:nvSpPr>
          <p:cNvPr id="4" name="ZoneTexte 3"/>
          <p:cNvSpPr txBox="1"/>
          <p:nvPr/>
        </p:nvSpPr>
        <p:spPr>
          <a:xfrm>
            <a:off x="6444208" y="253649"/>
            <a:ext cx="22322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Arial" panose="020B0604020202020204" pitchFamily="34" charset="0"/>
              </a:rPr>
              <a:t>53100 MAYENNE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710C4-9652-4D73-8189-69D8D548DAA5}"/>
              </a:ext>
            </a:extLst>
          </p:cNvPr>
          <p:cNvSpPr/>
          <p:nvPr/>
        </p:nvSpPr>
        <p:spPr>
          <a:xfrm>
            <a:off x="6270605" y="500670"/>
            <a:ext cx="23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EC306"/>
                </a:solidFill>
                <a:effectLst>
                  <a:outerShdw blurRad="12700" dist="38100" dir="2700000" algn="tl" rotWithShape="0">
                    <a:srgbClr val="FEC30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internat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1C00EE-80D5-4351-AD22-2F66EC60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325" y="5188612"/>
            <a:ext cx="2508701" cy="11341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A81113A-5F7B-4B60-BF51-C7E54CB6E498}"/>
              </a:ext>
            </a:extLst>
          </p:cNvPr>
          <p:cNvSpPr txBox="1"/>
          <p:nvPr/>
        </p:nvSpPr>
        <p:spPr>
          <a:xfrm>
            <a:off x="4679709" y="18975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https://donbosco.paysdelaloire.e-lyco.fr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320459"/>
            <a:ext cx="1152128" cy="1152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187816"/>
            <a:ext cx="2427114" cy="574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16" y="3550962"/>
            <a:ext cx="2187974" cy="4545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96" y="4452255"/>
            <a:ext cx="1974107" cy="1974107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D71A7DAD-526B-1654-82C4-AE8E27E68A4E}"/>
              </a:ext>
            </a:extLst>
          </p:cNvPr>
          <p:cNvSpPr/>
          <p:nvPr/>
        </p:nvSpPr>
        <p:spPr>
          <a:xfrm>
            <a:off x="827584" y="6266149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Lycée DON BOSCO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69029"/>
            <a:ext cx="7863408" cy="5288971"/>
          </a:xfrm>
        </p:spPr>
        <p:txBody>
          <a:bodyPr>
            <a:normAutofit/>
          </a:bodyPr>
          <a:lstStyle/>
          <a:p>
            <a:pPr marL="0" lvl="0" indent="0">
              <a:buClr>
                <a:srgbClr val="A6B727"/>
              </a:buClr>
              <a:buNone/>
            </a:pPr>
            <a:r>
              <a:rPr lang="fr-FR" sz="1800" b="1" dirty="0">
                <a:solidFill>
                  <a:srgbClr val="000000"/>
                </a:solidFill>
              </a:rPr>
              <a:t>LYCÉE PROFESSIONNEL / CFP-UFA Don Bosco</a:t>
            </a:r>
          </a:p>
          <a:p>
            <a:pPr marL="0" lvl="0" indent="0">
              <a:buClr>
                <a:srgbClr val="A6B727"/>
              </a:buClr>
              <a:buNone/>
            </a:pPr>
            <a:r>
              <a:rPr lang="fr-FR" sz="1800" u="sng" dirty="0">
                <a:solidFill>
                  <a:srgbClr val="000000"/>
                </a:solidFill>
              </a:rPr>
              <a:t>Seconde Métiers de la Beauté et du Bien-être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Bac Pro </a:t>
            </a:r>
            <a:r>
              <a:rPr lang="fr-FR" sz="1800" dirty="0">
                <a:solidFill>
                  <a:srgbClr val="000000"/>
                </a:solidFill>
              </a:rPr>
              <a:t>Esthétique Cosmétique Parfumerie        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CAP</a:t>
            </a:r>
            <a:r>
              <a:rPr lang="fr-FR" sz="1800" dirty="0">
                <a:solidFill>
                  <a:srgbClr val="000000"/>
                </a:solidFill>
              </a:rPr>
              <a:t>  Esthétique Cosmétique Parfumerie</a:t>
            </a:r>
          </a:p>
          <a:p>
            <a:pPr lvl="0">
              <a:buClr>
                <a:srgbClr val="A6B727"/>
              </a:buClr>
            </a:pPr>
            <a:r>
              <a:rPr lang="fr-FR" sz="1800" b="1" dirty="0"/>
              <a:t>CAP</a:t>
            </a:r>
            <a:r>
              <a:rPr lang="fr-FR" sz="1800" dirty="0"/>
              <a:t> Métiers de la coiffure (Apprentissage)  </a:t>
            </a:r>
            <a:r>
              <a:rPr lang="fr-FR" sz="1800" b="1" dirty="0">
                <a:solidFill>
                  <a:srgbClr val="FF0000"/>
                </a:solidFill>
              </a:rPr>
              <a:t>NOUVEAU Rentrée 2023</a:t>
            </a:r>
          </a:p>
          <a:p>
            <a:pPr marL="0" lvl="0" indent="0">
              <a:buClr>
                <a:srgbClr val="A6B727"/>
              </a:buClr>
              <a:buNone/>
            </a:pPr>
            <a:r>
              <a:rPr lang="fr-FR" sz="1800" u="sng" dirty="0">
                <a:solidFill>
                  <a:srgbClr val="000000"/>
                </a:solidFill>
              </a:rPr>
              <a:t>Seconde Métiers de la relation client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Bac Pro </a:t>
            </a:r>
            <a:r>
              <a:rPr lang="fr-FR" sz="1800" dirty="0">
                <a:solidFill>
                  <a:srgbClr val="000000"/>
                </a:solidFill>
              </a:rPr>
              <a:t>Métiers du Commerce et de la Vente option A (Animation et gestion de l’espace commercial)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Bac Pro </a:t>
            </a:r>
            <a:r>
              <a:rPr lang="fr-FR" sz="1800" dirty="0">
                <a:solidFill>
                  <a:srgbClr val="000000"/>
                </a:solidFill>
              </a:rPr>
              <a:t>Métiers du Commerce et de la Vente option B (Prospection-clientèle et valorisation de l’offre commerciale)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Bac Pro </a:t>
            </a:r>
            <a:r>
              <a:rPr lang="fr-FR" sz="1800" dirty="0">
                <a:solidFill>
                  <a:srgbClr val="000000"/>
                </a:solidFill>
              </a:rPr>
              <a:t>Métiers de l’Accueil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CAP</a:t>
            </a:r>
            <a:r>
              <a:rPr lang="fr-FR" sz="1800" dirty="0">
                <a:solidFill>
                  <a:srgbClr val="000000"/>
                </a:solidFill>
              </a:rPr>
              <a:t>  Equipier Polyvalent du Commerce</a:t>
            </a:r>
          </a:p>
          <a:p>
            <a:pPr marL="0" lvl="0" indent="0">
              <a:buClr>
                <a:srgbClr val="A6B727"/>
              </a:buClr>
              <a:buNone/>
            </a:pPr>
            <a:r>
              <a:rPr lang="fr-FR" sz="1800" u="sng" dirty="0">
                <a:solidFill>
                  <a:srgbClr val="000000"/>
                </a:solidFill>
              </a:rPr>
              <a:t>Seconde Métiers de la gestion administrative, du transport et de la logistique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Bac Pro </a:t>
            </a:r>
            <a:r>
              <a:rPr lang="fr-FR" sz="1800" dirty="0">
                <a:solidFill>
                  <a:srgbClr val="000000"/>
                </a:solidFill>
              </a:rPr>
              <a:t>Assistance à la Gestion des Organisations et de leurs Activités (AGORA)</a:t>
            </a:r>
          </a:p>
          <a:p>
            <a:pPr lvl="0">
              <a:buClr>
                <a:srgbClr val="A6B727"/>
              </a:buClr>
            </a:pPr>
            <a:r>
              <a:rPr lang="fr-FR" sz="1800" b="1" dirty="0">
                <a:solidFill>
                  <a:srgbClr val="000000"/>
                </a:solidFill>
              </a:rPr>
              <a:t>Bac Pro </a:t>
            </a:r>
            <a:r>
              <a:rPr lang="fr-FR" sz="1800" dirty="0">
                <a:solidFill>
                  <a:srgbClr val="000000"/>
                </a:solidFill>
              </a:rPr>
              <a:t>Organisation de Transport de Marchandises</a:t>
            </a:r>
          </a:p>
          <a:p>
            <a:pPr marL="0" indent="0">
              <a:buNone/>
            </a:pPr>
            <a:endParaRPr lang="fr-FR" sz="6400" b="1" i="1" u="sng" dirty="0"/>
          </a:p>
          <a:p>
            <a:pPr marL="0" indent="0">
              <a:buNone/>
            </a:pPr>
            <a:endParaRPr lang="fr-FR" sz="4300" dirty="0"/>
          </a:p>
        </p:txBody>
      </p:sp>
      <p:sp>
        <p:nvSpPr>
          <p:cNvPr id="4" name="ZoneTexte 3"/>
          <p:cNvSpPr txBox="1"/>
          <p:nvPr/>
        </p:nvSpPr>
        <p:spPr>
          <a:xfrm>
            <a:off x="6444208" y="253649"/>
            <a:ext cx="22322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Arial" panose="020B0604020202020204" pitchFamily="34" charset="0"/>
              </a:rPr>
              <a:t>53100 MAYENNE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710C4-9652-4D73-8189-69D8D548DAA5}"/>
              </a:ext>
            </a:extLst>
          </p:cNvPr>
          <p:cNvSpPr/>
          <p:nvPr/>
        </p:nvSpPr>
        <p:spPr>
          <a:xfrm>
            <a:off x="6270605" y="500670"/>
            <a:ext cx="23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EC306"/>
                </a:solidFill>
                <a:effectLst>
                  <a:outerShdw blurRad="12700" dist="38100" dir="2700000" algn="tl" rotWithShape="0">
                    <a:srgbClr val="FEC30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internat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81113A-5F7B-4B60-BF51-C7E54CB6E498}"/>
              </a:ext>
            </a:extLst>
          </p:cNvPr>
          <p:cNvSpPr txBox="1"/>
          <p:nvPr/>
        </p:nvSpPr>
        <p:spPr>
          <a:xfrm>
            <a:off x="4644008" y="1569029"/>
            <a:ext cx="4427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https://donbosco.paysdelaloire.e-lyco.fr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92" y="2660417"/>
            <a:ext cx="916158" cy="9161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280" y="5008587"/>
            <a:ext cx="3134720" cy="5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Lycée IMMACULÉE CONCEPTION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464" y="1443490"/>
            <a:ext cx="8860032" cy="5404536"/>
          </a:xfrm>
        </p:spPr>
        <p:txBody>
          <a:bodyPr>
            <a:noAutofit/>
          </a:bodyPr>
          <a:lstStyle/>
          <a:p>
            <a:pPr marL="0" indent="0">
              <a:buClr>
                <a:srgbClr val="FF9900"/>
              </a:buClr>
              <a:buNone/>
            </a:pPr>
            <a:r>
              <a:rPr lang="fr-FR" sz="1800" b="1" dirty="0"/>
              <a:t>Options de seconde Général et Technologique</a:t>
            </a:r>
          </a:p>
          <a:p>
            <a:pPr marL="0" indent="0">
              <a:buClr>
                <a:srgbClr val="FF9900"/>
              </a:buClr>
              <a:buNone/>
            </a:pPr>
            <a:r>
              <a:rPr lang="fr-FR" sz="1800" b="1" i="1" u="sng" dirty="0"/>
              <a:t>Enseignement Général :</a:t>
            </a:r>
          </a:p>
          <a:p>
            <a:r>
              <a:rPr lang="fr-FR" sz="1800" dirty="0"/>
              <a:t>Latin, Arts Plastiques, Cinéma-audiovisuel</a:t>
            </a:r>
          </a:p>
          <a:p>
            <a:pPr marL="0" indent="0">
              <a:buNone/>
            </a:pPr>
            <a:r>
              <a:rPr lang="fr-FR" sz="1800" dirty="0"/>
              <a:t>              Parcours EURO Anglais      Parcours double bac </a:t>
            </a:r>
          </a:p>
          <a:p>
            <a:pPr marL="0" indent="0">
              <a:buNone/>
            </a:pPr>
            <a:r>
              <a:rPr lang="fr-FR" sz="1800" b="1" i="1" u="sng" dirty="0"/>
              <a:t>Enseignement Technologique :</a:t>
            </a:r>
          </a:p>
          <a:p>
            <a:pPr lvl="0">
              <a:buClr>
                <a:srgbClr val="A6B727"/>
              </a:buClr>
            </a:pPr>
            <a:r>
              <a:rPr lang="fr-FR" sz="1800" dirty="0">
                <a:solidFill>
                  <a:srgbClr val="000000"/>
                </a:solidFill>
              </a:rPr>
              <a:t>SIIT (Sciences de l’ingénieur et innovation technologique)</a:t>
            </a:r>
          </a:p>
          <a:p>
            <a:pPr marL="0" indent="0">
              <a:buNone/>
            </a:pPr>
            <a:r>
              <a:rPr lang="fr-FR" sz="1800" b="1" dirty="0"/>
              <a:t>  LYCÉE GÉNÉRAL </a:t>
            </a:r>
          </a:p>
          <a:p>
            <a:pPr marL="0" indent="0">
              <a:buNone/>
            </a:pPr>
            <a:r>
              <a:rPr lang="fr-FR" sz="1800" b="1" dirty="0"/>
              <a:t>           Première Générale </a:t>
            </a:r>
          </a:p>
          <a:p>
            <a:pPr marL="0" indent="0">
              <a:buNone/>
            </a:pPr>
            <a:r>
              <a:rPr lang="fr-FR" sz="1800" b="1" dirty="0"/>
              <a:t>  LYCÉE TECHNOLOGIQUE</a:t>
            </a:r>
            <a:endParaRPr lang="fr-FR" sz="1800" dirty="0"/>
          </a:p>
          <a:p>
            <a:pPr marL="0" indent="0">
              <a:buClr>
                <a:schemeClr val="accent2"/>
              </a:buClr>
              <a:buNone/>
            </a:pPr>
            <a:r>
              <a:rPr lang="fr-FR" sz="1800" b="1" dirty="0"/>
              <a:t>           Première STI2D</a:t>
            </a:r>
            <a:r>
              <a:rPr lang="fr-FR" sz="1800" dirty="0"/>
              <a:t> (Sciences et technologies de l’industrie et du développement durable)</a:t>
            </a:r>
          </a:p>
          <a:p>
            <a:pPr marL="0" indent="0">
              <a:buNone/>
            </a:pPr>
            <a:r>
              <a:rPr lang="fr-FR" sz="1800" b="1" dirty="0"/>
              <a:t>LYCÉE PROFESSIONNEL</a:t>
            </a:r>
            <a:endParaRPr lang="fr-FR" sz="1800" dirty="0"/>
          </a:p>
          <a:p>
            <a:r>
              <a:rPr lang="fr-FR" sz="1800" b="1" dirty="0"/>
              <a:t>CAP</a:t>
            </a:r>
            <a:r>
              <a:rPr lang="fr-FR" sz="1800" dirty="0"/>
              <a:t> et </a:t>
            </a:r>
            <a:r>
              <a:rPr lang="fr-FR" sz="1800" b="1" dirty="0"/>
              <a:t>Bac Pro </a:t>
            </a:r>
            <a:r>
              <a:rPr lang="fr-FR" sz="1800" dirty="0"/>
              <a:t>Métiers de la Mode – Vêtement (MMV) </a:t>
            </a:r>
          </a:p>
          <a:p>
            <a:pPr marL="0" indent="0">
              <a:buNone/>
            </a:pPr>
            <a:r>
              <a:rPr lang="fr-FR" sz="1800" u="sng" dirty="0"/>
              <a:t>Seconde Métiers des transitions numérique et énergétique</a:t>
            </a:r>
          </a:p>
          <a:p>
            <a:pPr algn="just"/>
            <a:r>
              <a:rPr lang="fr-FR" sz="1800" b="1" dirty="0"/>
              <a:t>Bac Pro </a:t>
            </a:r>
            <a:r>
              <a:rPr lang="fr-FR" sz="1800" dirty="0"/>
              <a:t>Métiers de l’Electricité et de ses Environnements Connectés (MELEC)</a:t>
            </a:r>
          </a:p>
          <a:p>
            <a:r>
              <a:rPr lang="fr-FR" sz="1800" b="1" dirty="0"/>
              <a:t>Bac Pro </a:t>
            </a:r>
            <a:r>
              <a:rPr lang="fr-FR" sz="1800" dirty="0"/>
              <a:t>Systèmes Numériques (Réseau Informatique et Systèmes Communicants) (SN)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9289" y="211453"/>
            <a:ext cx="144212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>
                <a:cs typeface="Arial" panose="020B0604020202020204" pitchFamily="34" charset="0"/>
              </a:rPr>
              <a:t>53000 LAVAL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000600-CD9B-4AC8-92BA-431331A136F0}"/>
              </a:ext>
            </a:extLst>
          </p:cNvPr>
          <p:cNvSpPr/>
          <p:nvPr/>
        </p:nvSpPr>
        <p:spPr>
          <a:xfrm>
            <a:off x="6544479" y="429063"/>
            <a:ext cx="23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3A658A-A3AC-41F6-BB84-51E06379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229297"/>
            <a:ext cx="2758190" cy="15514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B50FE1-31BE-457D-8697-206C8E315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88" y="2293867"/>
            <a:ext cx="1969195" cy="7977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3EE0F7-7EAE-4B39-AD94-ABCC87E51CC2}"/>
              </a:ext>
            </a:extLst>
          </p:cNvPr>
          <p:cNvSpPr txBox="1"/>
          <p:nvPr/>
        </p:nvSpPr>
        <p:spPr>
          <a:xfrm>
            <a:off x="5796136" y="16581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https://www.immac.fr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140C59B-0D01-2B94-07E1-A0F7E5A9D1FF}"/>
              </a:ext>
            </a:extLst>
          </p:cNvPr>
          <p:cNvSpPr/>
          <p:nvPr/>
        </p:nvSpPr>
        <p:spPr>
          <a:xfrm>
            <a:off x="589674" y="4145758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0DDF2354-F1BE-1C23-B385-CB58DEC9DA4F}"/>
              </a:ext>
            </a:extLst>
          </p:cNvPr>
          <p:cNvSpPr/>
          <p:nvPr/>
        </p:nvSpPr>
        <p:spPr>
          <a:xfrm>
            <a:off x="589674" y="4895449"/>
            <a:ext cx="18956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7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34199"/>
            <a:ext cx="7668344" cy="990600"/>
          </a:xfrm>
        </p:spPr>
        <p:txBody>
          <a:bodyPr>
            <a:normAutofit/>
          </a:bodyPr>
          <a:lstStyle/>
          <a:p>
            <a:r>
              <a:rPr lang="fr-FR" sz="3600" b="1" dirty="0"/>
              <a:t>La formation après la 3ème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309320"/>
            <a:ext cx="864096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Classe de 3</a:t>
            </a:r>
            <a:r>
              <a:rPr lang="fr-FR" sz="2400" b="1" baseline="30000" dirty="0">
                <a:solidFill>
                  <a:schemeClr val="tx1"/>
                </a:solidFill>
              </a:rPr>
              <a:t>ème 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(avis du conseil de classe du troisième trimestre)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6016" y="5373216"/>
            <a:ext cx="4248472" cy="48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Voie professionnelle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5373216"/>
            <a:ext cx="4248472" cy="4888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Voie générale et technologique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4668366"/>
            <a:ext cx="4248472" cy="48882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  <a:r>
              <a:rPr lang="fr-FR" b="1" baseline="30000" dirty="0">
                <a:solidFill>
                  <a:schemeClr val="tx1"/>
                </a:solidFill>
              </a:rPr>
              <a:t>nde</a:t>
            </a:r>
            <a:r>
              <a:rPr lang="fr-FR" b="1" dirty="0">
                <a:solidFill>
                  <a:schemeClr val="tx1"/>
                </a:solidFill>
              </a:rPr>
              <a:t> générale et technologique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016" y="4668366"/>
            <a:ext cx="2016224" cy="4888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  <a:r>
              <a:rPr lang="fr-FR" b="1" baseline="30000" dirty="0">
                <a:solidFill>
                  <a:schemeClr val="tx1"/>
                </a:solidFill>
              </a:rPr>
              <a:t>nde</a:t>
            </a:r>
            <a:r>
              <a:rPr lang="fr-FR" b="1" dirty="0">
                <a:solidFill>
                  <a:schemeClr val="tx1"/>
                </a:solidFill>
              </a:rPr>
              <a:t> Bac pro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48264" y="4668366"/>
            <a:ext cx="2016224" cy="4888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CAP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016" y="3789040"/>
            <a:ext cx="2016224" cy="4864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</a:t>
            </a:r>
            <a:r>
              <a:rPr lang="fr-FR" b="1" baseline="30000" dirty="0">
                <a:solidFill>
                  <a:schemeClr val="tx1"/>
                </a:solidFill>
              </a:rPr>
              <a:t>ère</a:t>
            </a:r>
            <a:r>
              <a:rPr lang="fr-FR" b="1" dirty="0">
                <a:solidFill>
                  <a:schemeClr val="tx1"/>
                </a:solidFill>
              </a:rPr>
              <a:t> Bac Pro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48264" y="3789040"/>
            <a:ext cx="2016224" cy="4864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CAP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16016" y="2852936"/>
            <a:ext cx="2016224" cy="4864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Term</a:t>
            </a:r>
            <a:r>
              <a:rPr lang="fr-FR" b="1" dirty="0">
                <a:solidFill>
                  <a:schemeClr val="tx1"/>
                </a:solidFill>
              </a:rPr>
              <a:t>. Bac Pro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528" y="3789040"/>
            <a:ext cx="2016224" cy="48643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</a:t>
            </a:r>
            <a:r>
              <a:rPr lang="fr-FR" b="1" baseline="30000" dirty="0">
                <a:solidFill>
                  <a:schemeClr val="tx1"/>
                </a:solidFill>
              </a:rPr>
              <a:t>ère</a:t>
            </a:r>
            <a:r>
              <a:rPr lang="fr-FR" b="1" dirty="0">
                <a:solidFill>
                  <a:schemeClr val="tx1"/>
                </a:solidFill>
              </a:rPr>
              <a:t> générale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55776" y="3789040"/>
            <a:ext cx="2016224" cy="486434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</a:t>
            </a:r>
            <a:r>
              <a:rPr lang="fr-FR" b="1" baseline="30000" dirty="0">
                <a:solidFill>
                  <a:schemeClr val="tx1"/>
                </a:solidFill>
              </a:rPr>
              <a:t>ère</a:t>
            </a:r>
            <a:r>
              <a:rPr lang="fr-FR" b="1" dirty="0">
                <a:solidFill>
                  <a:schemeClr val="tx1"/>
                </a:solidFill>
              </a:rPr>
              <a:t> technologique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8" y="2852936"/>
            <a:ext cx="2016224" cy="48643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Term</a:t>
            </a:r>
            <a:r>
              <a:rPr lang="fr-FR" b="1" dirty="0">
                <a:solidFill>
                  <a:schemeClr val="tx1"/>
                </a:solidFill>
              </a:rPr>
              <a:t>. générale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11760" y="2852936"/>
            <a:ext cx="2160240" cy="48643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Term</a:t>
            </a:r>
            <a:r>
              <a:rPr lang="fr-FR" b="1" dirty="0">
                <a:solidFill>
                  <a:schemeClr val="tx1"/>
                </a:solidFill>
              </a:rPr>
              <a:t>. technologique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55719" y="230466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Bac Général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308995" y="2290377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Bac Technologique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37656" y="232050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Bac Professionnel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64288" y="339901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CAP</a:t>
            </a:r>
          </a:p>
        </p:txBody>
      </p:sp>
      <p:cxnSp>
        <p:nvCxnSpPr>
          <p:cNvPr id="36" name="Connecteur droit avec flèche 35"/>
          <p:cNvCxnSpPr>
            <a:stCxn id="4" idx="0"/>
            <a:endCxn id="8" idx="2"/>
          </p:cNvCxnSpPr>
          <p:nvPr/>
        </p:nvCxnSpPr>
        <p:spPr>
          <a:xfrm flipV="1">
            <a:off x="4644008" y="5862042"/>
            <a:ext cx="2196244" cy="447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4" idx="0"/>
            <a:endCxn id="9" idx="2"/>
          </p:cNvCxnSpPr>
          <p:nvPr/>
        </p:nvCxnSpPr>
        <p:spPr>
          <a:xfrm flipH="1" flipV="1">
            <a:off x="2447764" y="5862042"/>
            <a:ext cx="2196244" cy="447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3" idx="0"/>
            <a:endCxn id="20" idx="2"/>
          </p:cNvCxnSpPr>
          <p:nvPr/>
        </p:nvCxnSpPr>
        <p:spPr>
          <a:xfrm flipH="1" flipV="1">
            <a:off x="1331640" y="4275474"/>
            <a:ext cx="1116124" cy="39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13" idx="0"/>
            <a:endCxn id="21" idx="2"/>
          </p:cNvCxnSpPr>
          <p:nvPr/>
        </p:nvCxnSpPr>
        <p:spPr>
          <a:xfrm flipV="1">
            <a:off x="2447764" y="4275474"/>
            <a:ext cx="1116124" cy="39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0" idx="0"/>
            <a:endCxn id="22" idx="2"/>
          </p:cNvCxnSpPr>
          <p:nvPr/>
        </p:nvCxnSpPr>
        <p:spPr>
          <a:xfrm flipV="1">
            <a:off x="1331640" y="3339370"/>
            <a:ext cx="0" cy="449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cxnSpLocks/>
            <a:stCxn id="21" idx="0"/>
            <a:endCxn id="23" idx="2"/>
          </p:cNvCxnSpPr>
          <p:nvPr/>
        </p:nvCxnSpPr>
        <p:spPr>
          <a:xfrm flipH="1" flipV="1">
            <a:off x="3491880" y="3339370"/>
            <a:ext cx="72008" cy="449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14" idx="0"/>
            <a:endCxn id="16" idx="2"/>
          </p:cNvCxnSpPr>
          <p:nvPr/>
        </p:nvCxnSpPr>
        <p:spPr>
          <a:xfrm flipV="1">
            <a:off x="5724128" y="4275474"/>
            <a:ext cx="0" cy="39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19" idx="2"/>
          </p:cNvCxnSpPr>
          <p:nvPr/>
        </p:nvCxnSpPr>
        <p:spPr>
          <a:xfrm flipV="1">
            <a:off x="5724128" y="3339370"/>
            <a:ext cx="0" cy="449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7956376" y="4260244"/>
            <a:ext cx="0" cy="39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Flèche droite 53"/>
          <p:cNvSpPr/>
          <p:nvPr/>
        </p:nvSpPr>
        <p:spPr>
          <a:xfrm rot="18704719">
            <a:off x="4200488" y="4385791"/>
            <a:ext cx="886605" cy="14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lèche droite 56"/>
          <p:cNvSpPr/>
          <p:nvPr/>
        </p:nvSpPr>
        <p:spPr>
          <a:xfrm rot="10800000">
            <a:off x="6545737" y="3872234"/>
            <a:ext cx="494876" cy="248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C05544-6A7B-4997-A109-6C41082C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25" y="1804754"/>
            <a:ext cx="237765" cy="5564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159C86-36CE-4CE9-9CF4-65735D73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31" y="1804753"/>
            <a:ext cx="237765" cy="4856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3C2B0B-636D-40EC-92B2-63A6296C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48" y="1804754"/>
            <a:ext cx="237765" cy="5593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7D7EFE-D017-4341-8998-6172A652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7484">
            <a:off x="7873496" y="2701294"/>
            <a:ext cx="237765" cy="6096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05745E-2F85-493E-8018-30D13ABE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88926">
            <a:off x="6914642" y="2004685"/>
            <a:ext cx="248302" cy="6366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1C3BD1-1BC8-485B-BDB9-14E1E8D3B4DB}"/>
              </a:ext>
            </a:extLst>
          </p:cNvPr>
          <p:cNvSpPr/>
          <p:nvPr/>
        </p:nvSpPr>
        <p:spPr>
          <a:xfrm>
            <a:off x="7469792" y="2021266"/>
            <a:ext cx="1314165" cy="2893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Vie active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75BA2-FFA0-42AB-8D23-6CEA35FBF861}"/>
              </a:ext>
            </a:extLst>
          </p:cNvPr>
          <p:cNvSpPr/>
          <p:nvPr/>
        </p:nvSpPr>
        <p:spPr>
          <a:xfrm>
            <a:off x="5148064" y="1556792"/>
            <a:ext cx="1152128" cy="247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Etudes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6E3641F-1EEE-4145-A806-CA5AEFE88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55" y="1467720"/>
            <a:ext cx="1170533" cy="49991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13F46AB-8440-49F6-B011-7B50E1468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8" y="1468389"/>
            <a:ext cx="1170533" cy="499915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8F3CC044-7012-BDD2-2A71-F8370C81C2C8}"/>
              </a:ext>
            </a:extLst>
          </p:cNvPr>
          <p:cNvSpPr/>
          <p:nvPr/>
        </p:nvSpPr>
        <p:spPr>
          <a:xfrm>
            <a:off x="4355976" y="4858665"/>
            <a:ext cx="720079" cy="140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ouble flèche horizontale 17">
            <a:extLst>
              <a:ext uri="{FF2B5EF4-FFF2-40B4-BE49-F238E27FC236}">
                <a16:creationId xmlns:a16="http://schemas.microsoft.com/office/drawing/2014/main" id="{9F8F9E07-19F3-81E0-8162-92109E2B67D3}"/>
              </a:ext>
            </a:extLst>
          </p:cNvPr>
          <p:cNvSpPr/>
          <p:nvPr/>
        </p:nvSpPr>
        <p:spPr>
          <a:xfrm>
            <a:off x="4391980" y="3853195"/>
            <a:ext cx="576063" cy="1888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1271527D-1328-EF01-C594-739FC3C80634}"/>
              </a:ext>
            </a:extLst>
          </p:cNvPr>
          <p:cNvSpPr/>
          <p:nvPr/>
        </p:nvSpPr>
        <p:spPr>
          <a:xfrm rot="13195814">
            <a:off x="4217910" y="4416688"/>
            <a:ext cx="815949" cy="91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0E53BE7C-5489-3F1C-D485-E613E6447594}"/>
              </a:ext>
            </a:extLst>
          </p:cNvPr>
          <p:cNvSpPr/>
          <p:nvPr/>
        </p:nvSpPr>
        <p:spPr>
          <a:xfrm>
            <a:off x="2070024" y="4104758"/>
            <a:ext cx="720079" cy="140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dates de portes ouvertes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805" y="1556792"/>
            <a:ext cx="8906683" cy="5301208"/>
          </a:xfrm>
        </p:spPr>
        <p:txBody>
          <a:bodyPr>
            <a:normAutofit/>
          </a:bodyPr>
          <a:lstStyle/>
          <a:p>
            <a:r>
              <a:rPr lang="fr-FR" sz="1900" b="1" dirty="0"/>
              <a:t>Lycée Privé d’AVESNIERES </a:t>
            </a:r>
            <a:r>
              <a:rPr lang="fr-FR" sz="1800" b="1" dirty="0">
                <a:solidFill>
                  <a:srgbClr val="C00000"/>
                </a:solidFill>
              </a:rPr>
              <a:t> 3 MARS </a:t>
            </a:r>
            <a:r>
              <a:rPr lang="fr-FR" sz="1400" b="1" dirty="0">
                <a:solidFill>
                  <a:srgbClr val="C00000"/>
                </a:solidFill>
              </a:rPr>
              <a:t>(17-20 h) </a:t>
            </a:r>
            <a:r>
              <a:rPr lang="fr-FR" sz="1800" b="1" dirty="0">
                <a:solidFill>
                  <a:srgbClr val="C00000"/>
                </a:solidFill>
              </a:rPr>
              <a:t>et</a:t>
            </a:r>
            <a:r>
              <a:rPr lang="fr-FR" sz="2100" b="1" dirty="0">
                <a:solidFill>
                  <a:srgbClr val="C00000"/>
                </a:solidFill>
              </a:rPr>
              <a:t> </a:t>
            </a:r>
            <a:r>
              <a:rPr lang="fr-FR" sz="1800" b="1" dirty="0">
                <a:solidFill>
                  <a:srgbClr val="C00000"/>
                </a:solidFill>
              </a:rPr>
              <a:t>4 MARS </a:t>
            </a:r>
            <a:r>
              <a:rPr lang="fr-FR" sz="1400" b="1" dirty="0">
                <a:solidFill>
                  <a:srgbClr val="C00000"/>
                </a:solidFill>
              </a:rPr>
              <a:t>(9-12 h)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Lycée ST MICHEL-ROBERT SCHUMAN 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27 JANVIER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(17-20 h)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28 JANVIER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(9-16 h)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                                          7  AVRIL (17-20h)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ROBERT SCHUMAN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418AB3">
                  <a:lumMod val="75000"/>
                </a:srgb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r>
              <a:rPr lang="fr-FR" sz="2100" b="1" dirty="0"/>
              <a:t>Campus ORION </a:t>
            </a:r>
            <a:r>
              <a:rPr lang="pt-BR" sz="1900" b="1" dirty="0">
                <a:solidFill>
                  <a:srgbClr val="7030A0"/>
                </a:solidFill>
              </a:rPr>
              <a:t>4</a:t>
            </a:r>
            <a:r>
              <a:rPr lang="pt-BR" sz="1800" b="1" dirty="0">
                <a:solidFill>
                  <a:srgbClr val="7030A0"/>
                </a:solidFill>
              </a:rPr>
              <a:t> FEVRIER </a:t>
            </a:r>
            <a:r>
              <a:rPr lang="fr-FR" sz="1500" b="1" dirty="0">
                <a:solidFill>
                  <a:srgbClr val="7030A0"/>
                </a:solidFill>
              </a:rPr>
              <a:t>(10-16h)</a:t>
            </a:r>
            <a:r>
              <a:rPr lang="pt-BR" sz="1500" b="1" dirty="0">
                <a:solidFill>
                  <a:srgbClr val="7030A0"/>
                </a:solidFill>
              </a:rPr>
              <a:t> </a:t>
            </a:r>
            <a:r>
              <a:rPr lang="pt-BR" sz="1900" b="1" dirty="0">
                <a:solidFill>
                  <a:srgbClr val="7030A0"/>
                </a:solidFill>
              </a:rPr>
              <a:t>10 </a:t>
            </a:r>
            <a:r>
              <a:rPr lang="pt-BR" sz="1800" b="1" dirty="0">
                <a:solidFill>
                  <a:srgbClr val="7030A0"/>
                </a:solidFill>
              </a:rPr>
              <a:t>MARS </a:t>
            </a:r>
            <a:r>
              <a:rPr lang="fr-FR" sz="1500" b="1" dirty="0">
                <a:solidFill>
                  <a:srgbClr val="7030A0"/>
                </a:solidFill>
              </a:rPr>
              <a:t>(17-20 h) </a:t>
            </a:r>
            <a:r>
              <a:rPr lang="pt-BR" sz="1800" b="1" dirty="0">
                <a:solidFill>
                  <a:srgbClr val="7030A0"/>
                </a:solidFill>
              </a:rPr>
              <a:t>5 AVRIL (</a:t>
            </a:r>
            <a:r>
              <a:rPr lang="pt-BR" sz="1400" b="1" dirty="0">
                <a:solidFill>
                  <a:srgbClr val="7030A0"/>
                </a:solidFill>
              </a:rPr>
              <a:t>14h -17h</a:t>
            </a:r>
            <a:r>
              <a:rPr lang="pt-BR" sz="1800" b="1" dirty="0">
                <a:solidFill>
                  <a:srgbClr val="7030A0"/>
                </a:solidFill>
              </a:rPr>
              <a:t>) 24 MAI (</a:t>
            </a:r>
            <a:r>
              <a:rPr lang="pt-BR" sz="1400" b="1" dirty="0">
                <a:solidFill>
                  <a:srgbClr val="7030A0"/>
                </a:solidFill>
              </a:rPr>
              <a:t>14h</a:t>
            </a:r>
            <a:r>
              <a:rPr lang="pt-BR" sz="1800" b="1" dirty="0">
                <a:solidFill>
                  <a:srgbClr val="7030A0"/>
                </a:solidFill>
              </a:rPr>
              <a:t>-</a:t>
            </a:r>
            <a:r>
              <a:rPr lang="pt-BR" sz="1400" b="1" dirty="0">
                <a:solidFill>
                  <a:srgbClr val="7030A0"/>
                </a:solidFill>
              </a:rPr>
              <a:t>17h</a:t>
            </a:r>
            <a:r>
              <a:rPr lang="pt-BR" sz="1800" b="1" dirty="0">
                <a:solidFill>
                  <a:srgbClr val="7030A0"/>
                </a:solidFill>
              </a:rPr>
              <a:t>) 21JUIN </a:t>
            </a:r>
            <a:r>
              <a:rPr lang="fr-FR" sz="1400" b="1" dirty="0">
                <a:solidFill>
                  <a:srgbClr val="7030A0"/>
                </a:solidFill>
              </a:rPr>
              <a:t>(14h -17 h)   </a:t>
            </a:r>
          </a:p>
          <a:p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200" b="1" dirty="0"/>
              <a:t>Lycée  ROCHEFEUILLE </a:t>
            </a:r>
            <a:r>
              <a:rPr lang="fr-FR" sz="1800" b="1" dirty="0">
                <a:solidFill>
                  <a:srgbClr val="00B050"/>
                </a:solidFill>
              </a:rPr>
              <a:t>28 JANVIER (10-16 h) 17 MARS (17h-20h) 18 MARS (9h-10h)</a:t>
            </a:r>
          </a:p>
          <a:p>
            <a:endParaRPr lang="fr-FR" sz="1500" b="1" dirty="0">
              <a:solidFill>
                <a:srgbClr val="00B050"/>
              </a:solidFill>
            </a:endParaRPr>
          </a:p>
          <a:p>
            <a:r>
              <a:rPr lang="fr-FR" sz="2200" b="1" dirty="0"/>
              <a:t>Lycée HAUTE-FOLLIS </a:t>
            </a:r>
            <a:r>
              <a:rPr lang="fr-FR" sz="2000" b="1" dirty="0">
                <a:solidFill>
                  <a:srgbClr val="FFC000"/>
                </a:solidFill>
              </a:rPr>
              <a:t>4 FEVRIER (9h-16h) / 25 MARS (9h-12h30) / 4 MAI </a:t>
            </a:r>
            <a:r>
              <a:rPr lang="fr-FR" sz="2000" b="1">
                <a:solidFill>
                  <a:srgbClr val="FFC000"/>
                </a:solidFill>
              </a:rPr>
              <a:t>(</a:t>
            </a:r>
            <a:r>
              <a:rPr lang="fr-FR" sz="1800" b="1">
                <a:solidFill>
                  <a:srgbClr val="FFC000"/>
                </a:solidFill>
              </a:rPr>
              <a:t>17h-19h</a:t>
            </a:r>
            <a:r>
              <a:rPr lang="fr-FR" sz="2000" b="1">
                <a:solidFill>
                  <a:srgbClr val="FFC000"/>
                </a:solidFill>
              </a:rPr>
              <a:t>)</a:t>
            </a:r>
            <a:endParaRPr lang="fr-FR" sz="2000" b="1" dirty="0">
              <a:solidFill>
                <a:srgbClr val="FFC000"/>
              </a:solidFill>
            </a:endParaRPr>
          </a:p>
          <a:p>
            <a:r>
              <a:rPr lang="fr-FR" sz="2200" b="1" dirty="0"/>
              <a:t>Lycée de l’IMMACULÉE CONCEPTION </a:t>
            </a:r>
            <a:r>
              <a:rPr lang="fr-FR" sz="1800" b="1" dirty="0">
                <a:solidFill>
                  <a:srgbClr val="0070C0"/>
                </a:solidFill>
              </a:rPr>
              <a:t> 28 JANVIER </a:t>
            </a:r>
            <a:r>
              <a:rPr lang="fr-FR" sz="1500" b="1" dirty="0">
                <a:solidFill>
                  <a:srgbClr val="0070C0"/>
                </a:solidFill>
              </a:rPr>
              <a:t>(10-16 h)</a:t>
            </a:r>
          </a:p>
          <a:p>
            <a:endParaRPr lang="fr-FR" sz="1500" b="1" dirty="0">
              <a:solidFill>
                <a:srgbClr val="0070C0"/>
              </a:solidFill>
            </a:endParaRPr>
          </a:p>
          <a:p>
            <a:pPr lvl="0"/>
            <a:r>
              <a:rPr lang="fr-FR" sz="2200" b="1" dirty="0"/>
              <a:t>Lycée DON BOSCO </a:t>
            </a:r>
            <a:r>
              <a:rPr lang="fr-FR" sz="1800" b="1" dirty="0">
                <a:solidFill>
                  <a:srgbClr val="FF0000"/>
                </a:solidFill>
              </a:rPr>
              <a:t>3 MARS </a:t>
            </a:r>
            <a:r>
              <a:rPr lang="fr-FR" sz="1500" b="1" dirty="0">
                <a:solidFill>
                  <a:srgbClr val="FF0000"/>
                </a:solidFill>
              </a:rPr>
              <a:t>(17-20 h) </a:t>
            </a:r>
            <a:r>
              <a:rPr lang="fr-FR" sz="1800" b="1" dirty="0">
                <a:solidFill>
                  <a:srgbClr val="FF0000"/>
                </a:solidFill>
              </a:rPr>
              <a:t>et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1800" b="1" dirty="0">
                <a:solidFill>
                  <a:srgbClr val="FF0000"/>
                </a:solidFill>
              </a:rPr>
              <a:t>4 MARS </a:t>
            </a:r>
            <a:r>
              <a:rPr lang="fr-FR" sz="1500" b="1" dirty="0">
                <a:solidFill>
                  <a:srgbClr val="FF0000"/>
                </a:solidFill>
              </a:rPr>
              <a:t>(9-12 h)</a:t>
            </a:r>
          </a:p>
        </p:txBody>
      </p:sp>
    </p:spTree>
    <p:extLst>
      <p:ext uri="{BB962C8B-B14F-4D97-AF65-F5344CB8AC3E}">
        <p14:creationId xmlns:p14="http://schemas.microsoft.com/office/powerpoint/2010/main" val="14834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d’échanges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888432" cy="38884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DB27B7-2DAE-4879-AA66-451FECC8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710172"/>
            <a:ext cx="2478729" cy="10053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408892-1D57-4E44-8198-FC884FA05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323" y="5256077"/>
            <a:ext cx="2022373" cy="13459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A00328-713D-4976-9E72-0419A26AA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697" y="5049917"/>
            <a:ext cx="2038303" cy="17136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0FD34D-F5C7-4E87-A54A-64A69C22F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18" y="5256805"/>
            <a:ext cx="2371550" cy="14875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E72E37-32C4-4486-BAA0-33D71108C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261" y="3436386"/>
            <a:ext cx="2333818" cy="13143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77" y="3123501"/>
            <a:ext cx="1728192" cy="17281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733256"/>
            <a:ext cx="2493279" cy="8315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99160D-B217-3832-EF9F-6564102556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1512159"/>
            <a:ext cx="2009399" cy="2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992" y="173840"/>
            <a:ext cx="7359352" cy="990600"/>
          </a:xfrm>
        </p:spPr>
        <p:txBody>
          <a:bodyPr>
            <a:normAutofit/>
          </a:bodyPr>
          <a:lstStyle/>
          <a:p>
            <a:r>
              <a:rPr lang="fr-FR" sz="4000" b="1" dirty="0"/>
              <a:t>A quoi sert la seconde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89971"/>
            <a:ext cx="3614223" cy="3598160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5605588" y="1718320"/>
            <a:ext cx="3168352" cy="990600"/>
          </a:xfrm>
          <a:prstGeom prst="wedgeEllipseCallout">
            <a:avLst>
              <a:gd name="adj1" fmla="val -48931"/>
              <a:gd name="adj2" fmla="val 176406"/>
            </a:avLst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Mais 3 ans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c’est 1 + 2 (+ ...)</a:t>
            </a:r>
          </a:p>
        </p:txBody>
      </p:sp>
      <p:sp>
        <p:nvSpPr>
          <p:cNvPr id="9" name="Bulle ronde 8"/>
          <p:cNvSpPr/>
          <p:nvPr/>
        </p:nvSpPr>
        <p:spPr>
          <a:xfrm>
            <a:off x="251520" y="2057923"/>
            <a:ext cx="3168352" cy="864096"/>
          </a:xfrm>
          <a:prstGeom prst="wedgeEllipseCallout">
            <a:avLst>
              <a:gd name="adj1" fmla="val 43591"/>
              <a:gd name="adj2" fmla="val 183625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Le lycée dure 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3 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7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51155"/>
            <a:ext cx="7812360" cy="990600"/>
          </a:xfrm>
        </p:spPr>
        <p:txBody>
          <a:bodyPr>
            <a:noAutofit/>
          </a:bodyPr>
          <a:lstStyle/>
          <a:p>
            <a:pPr algn="just"/>
            <a:r>
              <a:rPr lang="fr-FR" sz="3600" b="1" dirty="0"/>
              <a:t>Choisir sa seconde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607496" y="236078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Choix dans des familles professionnelles </a:t>
            </a:r>
          </a:p>
          <a:p>
            <a:r>
              <a:rPr lang="fr-FR" b="1" dirty="0">
                <a:solidFill>
                  <a:srgbClr val="00B050"/>
                </a:solidFill>
              </a:rPr>
              <a:t>ou  </a:t>
            </a:r>
          </a:p>
          <a:p>
            <a:r>
              <a:rPr lang="fr-FR" b="1" dirty="0">
                <a:solidFill>
                  <a:srgbClr val="00B050"/>
                </a:solidFill>
              </a:rPr>
              <a:t>parmi des baccalauréats professionnels spécialisés</a:t>
            </a:r>
          </a:p>
        </p:txBody>
      </p:sp>
      <p:sp>
        <p:nvSpPr>
          <p:cNvPr id="5" name="Rectangle avec flèche vers la droite 4"/>
          <p:cNvSpPr/>
          <p:nvPr/>
        </p:nvSpPr>
        <p:spPr>
          <a:xfrm>
            <a:off x="899592" y="4691620"/>
            <a:ext cx="3419872" cy="1512168"/>
          </a:xfrm>
          <a:prstGeom prst="rightArrowCallout">
            <a:avLst/>
          </a:prstGeom>
          <a:solidFill>
            <a:schemeClr val="bg1">
              <a:alpha val="71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Seconde générale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et technologique</a:t>
            </a:r>
            <a:endParaRPr lang="fr-FR" dirty="0"/>
          </a:p>
        </p:txBody>
      </p:sp>
      <p:sp>
        <p:nvSpPr>
          <p:cNvPr id="22" name="Rectangle avec flèche vers la droite 21"/>
          <p:cNvSpPr/>
          <p:nvPr/>
        </p:nvSpPr>
        <p:spPr>
          <a:xfrm>
            <a:off x="899592" y="2204864"/>
            <a:ext cx="3419872" cy="1512168"/>
          </a:xfrm>
          <a:prstGeom prst="rightArrowCallou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u="sng" dirty="0"/>
          </a:p>
          <a:p>
            <a:r>
              <a:rPr lang="fr-FR" b="1" dirty="0">
                <a:solidFill>
                  <a:srgbClr val="002060"/>
                </a:solidFill>
              </a:rPr>
              <a:t>Seconde </a:t>
            </a:r>
          </a:p>
          <a:p>
            <a:r>
              <a:rPr lang="fr-FR" b="1" dirty="0">
                <a:solidFill>
                  <a:srgbClr val="002060"/>
                </a:solidFill>
              </a:rPr>
              <a:t>professionnelle</a:t>
            </a:r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716016" y="5278419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Choix d’options (facultatives)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359352" cy="990600"/>
          </a:xfrm>
        </p:spPr>
        <p:txBody>
          <a:bodyPr>
            <a:normAutofit/>
          </a:bodyPr>
          <a:lstStyle/>
          <a:p>
            <a:r>
              <a:rPr lang="fr-FR" sz="3600" b="1" dirty="0"/>
              <a:t>La 1</a:t>
            </a:r>
            <a:r>
              <a:rPr lang="fr-FR" sz="3600" b="1" baseline="30000" dirty="0"/>
              <a:t>ère</a:t>
            </a:r>
            <a:r>
              <a:rPr lang="fr-FR" sz="3600" b="1" dirty="0"/>
              <a:t> année de CAP (1, 2 ou 3 ans)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153400" cy="4526280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Enseignement professionnel 			 60 %</a:t>
            </a:r>
          </a:p>
          <a:p>
            <a:r>
              <a:rPr lang="fr-FR" b="1" dirty="0"/>
              <a:t>Enseignement général				 40 %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Accompagnement personnalisé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12 semaines </a:t>
            </a:r>
            <a:r>
              <a:rPr lang="fr-FR" b="1" dirty="0"/>
              <a:t>PFMP</a:t>
            </a:r>
            <a:r>
              <a:rPr lang="fr-FR" dirty="0"/>
              <a:t> </a:t>
            </a:r>
            <a:r>
              <a:rPr lang="fr-FR" sz="2000" dirty="0"/>
              <a:t>(période de formation en milieu professionnel)</a:t>
            </a:r>
          </a:p>
          <a:p>
            <a:endParaRPr lang="fr-FR" sz="2000" dirty="0"/>
          </a:p>
          <a:p>
            <a:r>
              <a:rPr lang="fr-FR" sz="2800" dirty="0"/>
              <a:t>80 à 100 % en contrôle continu</a:t>
            </a:r>
          </a:p>
        </p:txBody>
      </p:sp>
    </p:spTree>
    <p:extLst>
      <p:ext uri="{BB962C8B-B14F-4D97-AF65-F5344CB8AC3E}">
        <p14:creationId xmlns:p14="http://schemas.microsoft.com/office/powerpoint/2010/main" val="3063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-828600" y="1219200"/>
            <a:ext cx="8153400" cy="375285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25692"/>
              </p:ext>
            </p:extLst>
          </p:nvPr>
        </p:nvGraphicFramePr>
        <p:xfrm>
          <a:off x="395536" y="1838325"/>
          <a:ext cx="8039940" cy="41941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59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288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dirty="0"/>
                        <a:t> Familles professionnelles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3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la construction durable, du bâtiment et des travaux publics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la gestion administrative, du transport et de la logistique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la relation client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l’aéronautique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des industries graphiques et de la communication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l’hôtellerie-restauration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l’alimentation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des études et de la modélisation numérique du bâtiment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la beauté et du bien-être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la réalisation de produits mécaniques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du numérique et de la transition énergétique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de la maintenance des matériels et des véhicules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du pilotage et de la maintenance d’installations automatisées</a:t>
                      </a:r>
                    </a:p>
                    <a:p>
                      <a:pPr marL="0" indent="0">
                        <a:buFont typeface="Arial"/>
                        <a:buNone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Métiers du bois</a:t>
                      </a:r>
                    </a:p>
                  </a:txBody>
                  <a:tcPr>
                    <a:solidFill>
                      <a:schemeClr val="lt1"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familles professionnelles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0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6099" y="1628800"/>
            <a:ext cx="81534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u="sng" dirty="0">
                <a:solidFill>
                  <a:srgbClr val="0070C0"/>
                </a:solidFill>
              </a:rPr>
              <a:t>Exemple Bac Pro  famille de Métiers</a:t>
            </a:r>
          </a:p>
          <a:p>
            <a:pPr marL="0" indent="0">
              <a:buNone/>
            </a:pPr>
            <a:r>
              <a:rPr lang="fr-FR" sz="2800" dirty="0"/>
              <a:t>La 2de « Métiers de la relation client » conduit aux 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Bac Pro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Métiers du Commerce et de la Vente option A (Animation et gestion de l’espace commercial)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Bac Pro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Métiers du Commerce et de la Vente option B (Prospection-clientèle et valorisation de l’offre commerciale)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6B72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Bac Pro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Métiers de l’Accueil</a:t>
            </a:r>
          </a:p>
          <a:p>
            <a:pPr marL="0" indent="0">
              <a:buNone/>
            </a:pPr>
            <a:endParaRPr lang="fr-FR" sz="32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u="sng" dirty="0">
                <a:solidFill>
                  <a:schemeClr val="accent3">
                    <a:lumMod val="50000"/>
                  </a:schemeClr>
                </a:solidFill>
              </a:rPr>
              <a:t>Exemple de Bac Pro spécialisé</a:t>
            </a:r>
          </a:p>
          <a:p>
            <a:pPr marL="0" indent="0">
              <a:buNone/>
            </a:pPr>
            <a:r>
              <a:rPr lang="fr-FR" sz="1800" dirty="0"/>
              <a:t>La 2de « Service Aux Personnes et Aux Territoires » conduit </a:t>
            </a:r>
          </a:p>
          <a:p>
            <a:pPr marL="0" indent="0">
              <a:buNone/>
            </a:pPr>
            <a:r>
              <a:rPr lang="fr-FR" sz="1800" dirty="0"/>
              <a:t>au </a:t>
            </a:r>
            <a:r>
              <a:rPr lang="fr-FR" sz="1800" b="1" dirty="0"/>
              <a:t>Bac Pro </a:t>
            </a:r>
            <a:r>
              <a:rPr lang="fr-FR" sz="1800" dirty="0"/>
              <a:t>« Service Aux Personnes et Aux Territoires »</a:t>
            </a:r>
            <a:r>
              <a:rPr lang="fr-FR" sz="3200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539CF-A805-4B20-87EC-5568EB4CE1DB}"/>
              </a:ext>
            </a:extLst>
          </p:cNvPr>
          <p:cNvSpPr/>
          <p:nvPr/>
        </p:nvSpPr>
        <p:spPr>
          <a:xfrm>
            <a:off x="1619672" y="4149080"/>
            <a:ext cx="7260021" cy="432048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même classe de seconde pour 3 baccalauréats professionnels différents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86326-636D-49E0-8095-D7322BC93147}"/>
              </a:ext>
            </a:extLst>
          </p:cNvPr>
          <p:cNvSpPr/>
          <p:nvPr/>
        </p:nvSpPr>
        <p:spPr>
          <a:xfrm>
            <a:off x="1835695" y="6093296"/>
            <a:ext cx="7043997" cy="504056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Une classe de seconde spécifique pour un seul baccalauréat professionnel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familles professionnelles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8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59352" cy="990600"/>
          </a:xfrm>
        </p:spPr>
        <p:txBody>
          <a:bodyPr>
            <a:normAutofit/>
          </a:bodyPr>
          <a:lstStyle/>
          <a:p>
            <a:r>
              <a:rPr lang="fr-FR" sz="2400" b="1" dirty="0"/>
              <a:t>La 2</a:t>
            </a:r>
            <a:r>
              <a:rPr lang="fr-FR" sz="2400" b="1" baseline="30000" dirty="0"/>
              <a:t>nde</a:t>
            </a:r>
            <a:r>
              <a:rPr lang="fr-FR" sz="2400" b="1" dirty="0"/>
              <a:t> professionnelle pour le bac professionnel (3 ans)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4722"/>
              </p:ext>
            </p:extLst>
          </p:nvPr>
        </p:nvGraphicFramePr>
        <p:xfrm>
          <a:off x="683567" y="2348881"/>
          <a:ext cx="8079432" cy="4836535"/>
        </p:xfrm>
        <a:graphic>
          <a:graphicData uri="http://schemas.openxmlformats.org/drawingml/2006/table">
            <a:tbl>
              <a:tblPr/>
              <a:tblGrid>
                <a:gridCol w="335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14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167">
                <a:tc gridSpan="3">
                  <a:txBody>
                    <a:bodyPr/>
                    <a:lstStyle/>
                    <a:p>
                      <a:r>
                        <a:rPr lang="fr-FR" sz="2800" b="1" dirty="0"/>
                        <a:t>Enseignement professionnel 			 40 %</a:t>
                      </a:r>
                    </a:p>
                    <a:p>
                      <a:r>
                        <a:rPr lang="fr-FR" sz="2800" b="1" dirty="0"/>
                        <a:t>Enseignement général				 60 %</a:t>
                      </a:r>
                    </a:p>
                    <a:p>
                      <a:pPr marL="0" indent="0">
                        <a:buNone/>
                      </a:pPr>
                      <a:endParaRPr lang="fr-FR" sz="2800" dirty="0"/>
                    </a:p>
                    <a:p>
                      <a:r>
                        <a:rPr lang="fr-FR" sz="2000" dirty="0"/>
                        <a:t>Accompagnement personnalisé (à l’intersection du général et du professionnel)</a:t>
                      </a:r>
                    </a:p>
                    <a:p>
                      <a:pPr marL="0" indent="0">
                        <a:buNone/>
                      </a:pPr>
                      <a:endParaRPr lang="fr-FR" sz="2800" dirty="0"/>
                    </a:p>
                    <a:p>
                      <a:r>
                        <a:rPr lang="fr-FR" sz="2800" dirty="0"/>
                        <a:t>22 semaines </a:t>
                      </a:r>
                      <a:r>
                        <a:rPr lang="fr-FR" sz="2800" b="1" dirty="0"/>
                        <a:t>PFMP</a:t>
                      </a:r>
                      <a:r>
                        <a:rPr lang="fr-FR" sz="2800" dirty="0"/>
                        <a:t> (période de formation en milieu professionnel)</a:t>
                      </a:r>
                    </a:p>
                    <a:p>
                      <a:endParaRPr lang="fr-FR" sz="2800" dirty="0"/>
                    </a:p>
                    <a:p>
                      <a:r>
                        <a:rPr lang="fr-FR" sz="2800" dirty="0"/>
                        <a:t>50 % contrôle continu/50% épreuves</a:t>
                      </a:r>
                      <a:r>
                        <a:rPr lang="fr-FR" sz="2800" baseline="0" dirty="0"/>
                        <a:t> ponctuelles</a:t>
                      </a:r>
                      <a:endParaRPr lang="fr-FR" sz="2800" dirty="0"/>
                    </a:p>
                    <a:p>
                      <a:endParaRPr lang="fr-F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49"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015"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577116"/>
            <a:ext cx="85504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latin typeface="Arial" panose="020B0604020202020204" pitchFamily="34" charset="0"/>
              </a:rPr>
              <a:t>Le 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ébut d’un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de 3 ans</a:t>
            </a:r>
            <a:r>
              <a:rPr kumimoji="0" lang="fr-FR" alt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altLang="fr-FR" sz="2000" dirty="0">
                <a:latin typeface="Arial" panose="020B0604020202020204" pitchFamily="34" charset="0"/>
              </a:rPr>
              <a:t>: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84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semaines de cours,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22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semaines de PFMP et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semaines d'examen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740352" cy="990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2nde générale </a:t>
            </a:r>
            <a:r>
              <a:rPr lang="fr-FR" b="1" u="sng" dirty="0"/>
              <a:t>et</a:t>
            </a:r>
            <a:r>
              <a:rPr lang="fr-FR" b="1" dirty="0"/>
              <a:t> technologique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31898"/>
              </p:ext>
            </p:extLst>
          </p:nvPr>
        </p:nvGraphicFramePr>
        <p:xfrm>
          <a:off x="168798" y="1628800"/>
          <a:ext cx="4679724" cy="51126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0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enseignements communs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 d’heures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80">
                <a:tc>
                  <a:txBody>
                    <a:bodyPr/>
                    <a:lstStyle/>
                    <a:p>
                      <a:r>
                        <a:rPr lang="fr-FR" sz="1600" b="1" dirty="0"/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 h 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80">
                <a:tc>
                  <a:txBody>
                    <a:bodyPr/>
                    <a:lstStyle/>
                    <a:p>
                      <a:r>
                        <a:rPr lang="fr-FR" sz="1600" b="1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 h 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80">
                <a:tc>
                  <a:txBody>
                    <a:bodyPr/>
                    <a:lstStyle/>
                    <a:p>
                      <a:r>
                        <a:rPr lang="fr-FR" sz="1600" b="1" dirty="0"/>
                        <a:t>Physique-chimie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 h 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387">
                <a:tc>
                  <a:txBody>
                    <a:bodyPr/>
                    <a:lstStyle/>
                    <a:p>
                      <a:r>
                        <a:rPr lang="fr-FR" sz="1600" b="1" dirty="0"/>
                        <a:t>Sciences de la Vie et de la Terre (SVT)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80">
                <a:tc>
                  <a:txBody>
                    <a:bodyPr/>
                    <a:lstStyle/>
                    <a:p>
                      <a:r>
                        <a:rPr lang="fr-FR" sz="1600" b="1" dirty="0"/>
                        <a:t>LV A et LV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80">
                <a:tc>
                  <a:txBody>
                    <a:bodyPr/>
                    <a:lstStyle/>
                    <a:p>
                      <a:r>
                        <a:rPr lang="fr-FR" sz="1600" b="1" dirty="0"/>
                        <a:t>Histoire-géographie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 h 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597">
                <a:tc>
                  <a:txBody>
                    <a:bodyPr/>
                    <a:lstStyle/>
                    <a:p>
                      <a:r>
                        <a:rPr lang="fr-FR" sz="1600" b="1" dirty="0"/>
                        <a:t>Sciences Economiques et Sociales (SES)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fr-FR" sz="1600" b="1" dirty="0"/>
                        <a:t>Education Physique et Sportive (EPS)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 h 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643">
                <a:tc>
                  <a:txBody>
                    <a:bodyPr/>
                    <a:lstStyle/>
                    <a:p>
                      <a:r>
                        <a:rPr lang="fr-FR" sz="1600" b="1" dirty="0"/>
                        <a:t>Enseignement moral et civique (EMC)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fr-FR" sz="1600" b="1" dirty="0"/>
                        <a:t>Sciences Numériques et Technologie (SNT)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1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92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Accompagnement personnalisé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Accompagnement au choix de l’orientation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13697"/>
              </p:ext>
            </p:extLst>
          </p:nvPr>
        </p:nvGraphicFramePr>
        <p:xfrm>
          <a:off x="5083325" y="1916832"/>
          <a:ext cx="3809156" cy="194612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0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pPr algn="ctr"/>
                      <a:r>
                        <a:rPr lang="fr-FR" dirty="0"/>
                        <a:t>Les options facultatives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424">
                <a:tc>
                  <a:txBody>
                    <a:bodyPr/>
                    <a:lstStyle/>
                    <a:p>
                      <a:r>
                        <a:rPr lang="fr-FR" sz="1600" b="1" dirty="0"/>
                        <a:t>1 option d’enseignement général (3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2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et/ou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424">
                <a:tc>
                  <a:txBody>
                    <a:bodyPr/>
                    <a:lstStyle/>
                    <a:p>
                      <a:r>
                        <a:rPr lang="fr-FR" sz="1600" b="1" dirty="0"/>
                        <a:t>1 option d’enseignement technologique </a:t>
                      </a:r>
                    </a:p>
                    <a:p>
                      <a:r>
                        <a:rPr lang="fr-FR" sz="1600" b="1" dirty="0"/>
                        <a:t>                                                    (1</a:t>
                      </a:r>
                      <a:r>
                        <a:rPr lang="fr-FR" sz="1600" b="1" baseline="0" dirty="0"/>
                        <a:t> h30</a:t>
                      </a:r>
                      <a:r>
                        <a:rPr lang="fr-FR" sz="1600" b="1" dirty="0"/>
                        <a:t>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88913"/>
              </p:ext>
            </p:extLst>
          </p:nvPr>
        </p:nvGraphicFramePr>
        <p:xfrm>
          <a:off x="4969375" y="4365104"/>
          <a:ext cx="4031233" cy="185424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3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677"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pPr algn="ctr"/>
                      <a:r>
                        <a:rPr lang="fr-FR" dirty="0"/>
                        <a:t>Les options possibles en supplément</a:t>
                      </a:r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46">
                <a:tc>
                  <a:txBody>
                    <a:bodyPr/>
                    <a:lstStyle/>
                    <a:p>
                      <a:r>
                        <a:rPr lang="fr-FR" sz="1600" b="1" dirty="0"/>
                        <a:t>Latin / Grec   (3h)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646">
                <a:tc>
                  <a:txBody>
                    <a:bodyPr/>
                    <a:lstStyle/>
                    <a:p>
                      <a:r>
                        <a:rPr lang="fr-FR" sz="1600" b="1" dirty="0"/>
                        <a:t>Le</a:t>
                      </a:r>
                      <a:r>
                        <a:rPr lang="fr-FR" sz="1600" b="1" baseline="0" dirty="0"/>
                        <a:t> parcours EURO (2h)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6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9755060-407B-4BA3-9693-FA43109E1D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1843</Words>
  <Application>Microsoft Office PowerPoint</Application>
  <PresentationFormat>Affichage à l'écran (4:3)</PresentationFormat>
  <Paragraphs>335</Paragraphs>
  <Slides>21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Wingdings</vt:lpstr>
      <vt:lpstr>Wingdings 2</vt:lpstr>
      <vt:lpstr>Médian</vt:lpstr>
      <vt:lpstr> PRESENTATION  </vt:lpstr>
      <vt:lpstr>La formation après la 3ème</vt:lpstr>
      <vt:lpstr>A quoi sert la seconde ?</vt:lpstr>
      <vt:lpstr>Choisir sa seconde</vt:lpstr>
      <vt:lpstr>La 1ère année de CAP (1, 2 ou 3 ans)</vt:lpstr>
      <vt:lpstr>Les familles professionnelles</vt:lpstr>
      <vt:lpstr>Les familles professionnelles</vt:lpstr>
      <vt:lpstr>La 2nde professionnelle pour le bac professionnel (3 ans)</vt:lpstr>
      <vt:lpstr>La 2nde générale et technologique </vt:lpstr>
      <vt:lpstr>Après la seconde générale et technologique</vt:lpstr>
      <vt:lpstr>Lycée Privé d’AVESNIERES</vt:lpstr>
      <vt:lpstr>Lycée HAUTE-FOLLIS</vt:lpstr>
      <vt:lpstr>Lycée HAUTE-FOLLIS</vt:lpstr>
      <vt:lpstr>Lycée  ROCHEFEUILLE</vt:lpstr>
      <vt:lpstr>CAMPUS ORION</vt:lpstr>
      <vt:lpstr>Lycée ST MICHEL – R. SCHUMAN</vt:lpstr>
      <vt:lpstr>Lycée DON BOSCO</vt:lpstr>
      <vt:lpstr>Lycée DON BOSCO</vt:lpstr>
      <vt:lpstr>Lycée IMMACULÉE CONCEPTION</vt:lpstr>
      <vt:lpstr>Les dates de portes ouvertes</vt:lpstr>
      <vt:lpstr>Temps d’échanges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2014-10-27T14:47:21Z</dcterms:created>
  <dcterms:modified xsi:type="dcterms:W3CDTF">2022-11-25T09:48:41Z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